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297" r:id="rId2"/>
    <p:sldId id="259" r:id="rId3"/>
    <p:sldId id="300" r:id="rId4"/>
    <p:sldId id="317" r:id="rId5"/>
    <p:sldId id="302" r:id="rId6"/>
    <p:sldId id="303" r:id="rId7"/>
    <p:sldId id="318" r:id="rId8"/>
    <p:sldId id="305" r:id="rId9"/>
    <p:sldId id="306" r:id="rId10"/>
    <p:sldId id="307" r:id="rId11"/>
    <p:sldId id="308" r:id="rId12"/>
    <p:sldId id="310" r:id="rId13"/>
    <p:sldId id="301" r:id="rId14"/>
    <p:sldId id="311" r:id="rId15"/>
    <p:sldId id="321" r:id="rId16"/>
    <p:sldId id="312" r:id="rId17"/>
    <p:sldId id="313" r:id="rId18"/>
    <p:sldId id="314" r:id="rId19"/>
    <p:sldId id="315" r:id="rId20"/>
    <p:sldId id="316" r:id="rId21"/>
    <p:sldId id="322" r:id="rId22"/>
    <p:sldId id="323" r:id="rId23"/>
    <p:sldId id="324" r:id="rId24"/>
    <p:sldId id="325" r:id="rId25"/>
    <p:sldId id="319" r:id="rId26"/>
    <p:sldId id="341" r:id="rId27"/>
    <p:sldId id="342" r:id="rId28"/>
    <p:sldId id="343" r:id="rId29"/>
    <p:sldId id="344" r:id="rId30"/>
    <p:sldId id="345" r:id="rId31"/>
    <p:sldId id="329" r:id="rId32"/>
    <p:sldId id="349" r:id="rId33"/>
    <p:sldId id="351" r:id="rId34"/>
    <p:sldId id="352" r:id="rId35"/>
    <p:sldId id="354" r:id="rId36"/>
    <p:sldId id="355" r:id="rId37"/>
    <p:sldId id="353" r:id="rId38"/>
    <p:sldId id="348" r:id="rId39"/>
    <p:sldId id="350" r:id="rId40"/>
    <p:sldId id="356" r:id="rId41"/>
    <p:sldId id="328" r:id="rId42"/>
    <p:sldId id="335" r:id="rId43"/>
    <p:sldId id="336" r:id="rId44"/>
    <p:sldId id="337" r:id="rId45"/>
    <p:sldId id="338" r:id="rId46"/>
    <p:sldId id="339" r:id="rId47"/>
    <p:sldId id="346" r:id="rId48"/>
    <p:sldId id="340"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8889" autoAdjust="0"/>
  </p:normalViewPr>
  <p:slideViewPr>
    <p:cSldViewPr snapToGrid="0">
      <p:cViewPr varScale="1">
        <p:scale>
          <a:sx n="59" d="100"/>
          <a:sy n="59" d="100"/>
        </p:scale>
        <p:origin x="1656"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85" Type="http://schemas.microsoft.com/office/2015/10/relationships/revisionInfo" Target="revisionInfo.xml"/><Relationship Id="rId3" Type="http://schemas.openxmlformats.org/officeDocument/2006/relationships/slide" Target="slides/slide2.xml"/></Relationships>
</file>

<file path=ppt/media/image1.png>
</file>

<file path=ppt/media/image10.png>
</file>

<file path=ppt/media/image11.gif>
</file>

<file path=ppt/media/image12.jpe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0A60C-850A-4EA4-9C14-A8FE98B94505}" type="datetimeFigureOut">
              <a:rPr lang="en-US" smtClean="0"/>
              <a:t>10/21/2018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E9AA13-E3FC-4BB6-B68D-5F0F5803D716}" type="slidenum">
              <a:rPr lang="en-US" smtClean="0"/>
              <a:t>‹#›</a:t>
            </a:fld>
            <a:endParaRPr lang="en-US"/>
          </a:p>
        </p:txBody>
      </p:sp>
    </p:spTree>
    <p:extLst>
      <p:ext uri="{BB962C8B-B14F-4D97-AF65-F5344CB8AC3E}">
        <p14:creationId xmlns:p14="http://schemas.microsoft.com/office/powerpoint/2010/main" val="12324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p:spPr>
      </p:sp>
      <p:sp>
        <p:nvSpPr>
          <p:cNvPr id="471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21507"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41CF039-ABDB-410D-B4A9-146163EC6EDA}" type="slidenum">
              <a:rPr lang="en-US" smtClean="0">
                <a:cs typeface="Arial" charset="0"/>
              </a:rPr>
              <a:pPr fontAlgn="base">
                <a:spcBef>
                  <a:spcPct val="0"/>
                </a:spcBef>
                <a:spcAft>
                  <a:spcPct val="0"/>
                </a:spcAft>
                <a:defRPr/>
              </a:pPr>
              <a:t>4</a:t>
            </a:fld>
            <a:endParaRPr lang="en-US">
              <a:cs typeface="Arial" charset="0"/>
            </a:endParaRPr>
          </a:p>
        </p:txBody>
      </p:sp>
    </p:spTree>
    <p:extLst>
      <p:ext uri="{BB962C8B-B14F-4D97-AF65-F5344CB8AC3E}">
        <p14:creationId xmlns:p14="http://schemas.microsoft.com/office/powerpoint/2010/main" val="3441225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p:spPr>
      </p:sp>
      <p:sp>
        <p:nvSpPr>
          <p:cNvPr id="491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25603"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933CA2C8-F3BC-43CD-B675-68007CA16D2F}" type="slidenum">
              <a:rPr lang="en-US" smtClean="0">
                <a:cs typeface="Arial" charset="0"/>
              </a:rPr>
              <a:pPr fontAlgn="base">
                <a:spcBef>
                  <a:spcPct val="0"/>
                </a:spcBef>
                <a:spcAft>
                  <a:spcPct val="0"/>
                </a:spcAft>
                <a:defRPr/>
              </a:pPr>
              <a:t>7</a:t>
            </a:fld>
            <a:endParaRPr lang="en-US">
              <a:cs typeface="Arial" charset="0"/>
            </a:endParaRPr>
          </a:p>
        </p:txBody>
      </p:sp>
    </p:spTree>
    <p:extLst>
      <p:ext uri="{BB962C8B-B14F-4D97-AF65-F5344CB8AC3E}">
        <p14:creationId xmlns:p14="http://schemas.microsoft.com/office/powerpoint/2010/main" val="701025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ltLang="en-US"/>
          </a:p>
        </p:txBody>
      </p:sp>
      <p:sp>
        <p:nvSpPr>
          <p:cNvPr id="31747"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3A303167-E266-4BF9-B418-49EC5C6943B0}" type="slidenum">
              <a:rPr lang="en-US" smtClean="0">
                <a:cs typeface="Arial" charset="0"/>
              </a:rPr>
              <a:pPr fontAlgn="base">
                <a:spcBef>
                  <a:spcPct val="0"/>
                </a:spcBef>
                <a:spcAft>
                  <a:spcPct val="0"/>
                </a:spcAft>
                <a:defRPr/>
              </a:pPr>
              <a:t>25</a:t>
            </a:fld>
            <a:endParaRPr lang="en-US">
              <a:cs typeface="Arial" charset="0"/>
            </a:endParaRPr>
          </a:p>
        </p:txBody>
      </p:sp>
    </p:spTree>
    <p:extLst>
      <p:ext uri="{BB962C8B-B14F-4D97-AF65-F5344CB8AC3E}">
        <p14:creationId xmlns:p14="http://schemas.microsoft.com/office/powerpoint/2010/main" val="2475995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Usually get two.  </a:t>
            </a:r>
          </a:p>
          <a:p>
            <a:r>
              <a:rPr lang="en-US" dirty="0" smtClean="0"/>
              <a:t>Building a </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33</a:t>
            </a:fld>
            <a:endParaRPr lang="en-US"/>
          </a:p>
        </p:txBody>
      </p:sp>
    </p:spTree>
    <p:extLst>
      <p:ext uri="{BB962C8B-B14F-4D97-AF65-F5344CB8AC3E}">
        <p14:creationId xmlns:p14="http://schemas.microsoft.com/office/powerpoint/2010/main" val="4275545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example of parameters you want to try in KNN?</a:t>
            </a:r>
            <a:r>
              <a:rPr lang="en-US" baseline="0" dirty="0" smtClean="0"/>
              <a:t> Decision Tree? – each of these iterations takes TIME</a:t>
            </a:r>
          </a:p>
          <a:p>
            <a:r>
              <a:rPr lang="en-US" baseline="0" dirty="0" smtClean="0"/>
              <a:t>What happens to a model if the data is incorrect?  Adding too much data is good or bad for linear models?  - do you have to exercise judgment when selecting data?</a:t>
            </a:r>
          </a:p>
          <a:p>
            <a:r>
              <a:rPr lang="en-US" baseline="0" dirty="0" smtClean="0"/>
              <a:t>We have learned some not all algorithms and know that each approaches “learning” differently.</a:t>
            </a:r>
          </a:p>
          <a:p>
            <a:endParaRPr lang="en-US" baseline="0" dirty="0" smtClean="0"/>
          </a:p>
          <a:p>
            <a:r>
              <a:rPr lang="en-US" baseline="0" dirty="0" smtClean="0"/>
              <a:t>A DS usually needs to have data be paramount and then selects </a:t>
            </a:r>
            <a:r>
              <a:rPr lang="en-US" baseline="0" dirty="0" err="1" smtClean="0"/>
              <a:t>algo’s</a:t>
            </a:r>
            <a:r>
              <a:rPr lang="en-US" baseline="0" dirty="0" smtClean="0"/>
              <a:t> she knows best.  And due to time constraints cant test all </a:t>
            </a:r>
            <a:r>
              <a:rPr lang="en-US" baseline="0" dirty="0" err="1" smtClean="0"/>
              <a:t>algos</a:t>
            </a:r>
            <a:r>
              <a:rPr lang="en-US" baseline="0" dirty="0" smtClean="0"/>
              <a:t>, parameters and input data!</a:t>
            </a:r>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38</a:t>
            </a:fld>
            <a:endParaRPr lang="en-US"/>
          </a:p>
        </p:txBody>
      </p:sp>
    </p:spTree>
    <p:extLst>
      <p:ext uri="{BB962C8B-B14F-4D97-AF65-F5344CB8AC3E}">
        <p14:creationId xmlns:p14="http://schemas.microsoft.com/office/powerpoint/2010/main" val="165089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4E9AA13-E3FC-4BB6-B68D-5F0F5803D716}" type="slidenum">
              <a:rPr lang="en-US" smtClean="0"/>
              <a:t>39</a:t>
            </a:fld>
            <a:endParaRPr lang="en-US"/>
          </a:p>
        </p:txBody>
      </p:sp>
    </p:spTree>
    <p:extLst>
      <p:ext uri="{BB962C8B-B14F-4D97-AF65-F5344CB8AC3E}">
        <p14:creationId xmlns:p14="http://schemas.microsoft.com/office/powerpoint/2010/main" val="1918153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noTextEdit="1"/>
          </p:cNvSpPr>
          <p:nvPr>
            <p:ph type="sldImg"/>
          </p:nvPr>
        </p:nvSpPr>
        <p:spPr bwMode="auto">
          <a:noFill/>
          <a:ln>
            <a:solidFill>
              <a:srgbClr val="000000"/>
            </a:solidFill>
            <a:miter lim="800000"/>
            <a:headEnd/>
            <a:tailEnd/>
          </a:ln>
        </p:spPr>
      </p:sp>
      <p:sp>
        <p:nvSpPr>
          <p:cNvPr id="7987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en-US" altLang="en-US"/>
          </a:p>
        </p:txBody>
      </p:sp>
      <p:sp>
        <p:nvSpPr>
          <p:cNvPr id="4" name="Slide Number Placeholder 3"/>
          <p:cNvSpPr>
            <a:spLocks noGrp="1"/>
          </p:cNvSpPr>
          <p:nvPr>
            <p:ph type="sldNum" sz="quarter" idx="5"/>
          </p:nvPr>
        </p:nvSpPr>
        <p:spPr/>
        <p:txBody>
          <a:bodyPr/>
          <a:lstStyle/>
          <a:p>
            <a:pPr>
              <a:defRPr/>
            </a:pPr>
            <a:fld id="{1045130A-217E-45ED-AA78-FFB6A3B6A917}" type="slidenum">
              <a:rPr lang="en-US" smtClean="0"/>
              <a:pPr>
                <a:defRPr/>
              </a:pPr>
              <a:t>48</a:t>
            </a:fld>
            <a:endParaRPr lang="en-US"/>
          </a:p>
        </p:txBody>
      </p:sp>
    </p:spTree>
    <p:extLst>
      <p:ext uri="{BB962C8B-B14F-4D97-AF65-F5344CB8AC3E}">
        <p14:creationId xmlns:p14="http://schemas.microsoft.com/office/powerpoint/2010/main" val="19667728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a:prstGeom prst="rect">
            <a:avLst/>
          </a:prstGeo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5738B90E-0779-4C36-915C-6F05FCD89456}" type="datetime1">
              <a:rPr lang="en-US" smtClean="0"/>
              <a:t>10/21/2018</a:t>
            </a:fld>
            <a:endParaRPr lang="en-US"/>
          </a:p>
        </p:txBody>
      </p:sp>
      <p:sp>
        <p:nvSpPr>
          <p:cNvPr id="6"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29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8"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163882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080030"/>
            <a:ext cx="7886700" cy="51206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9EA29D-D431-42FE-B7B6-AAE4454C77D3}" type="datetime1">
              <a:rPr lang="en-US" smtClean="0"/>
              <a:t>10/21/2018</a:t>
            </a:fld>
            <a:endParaRPr lang="en-US"/>
          </a:p>
        </p:txBody>
      </p:sp>
      <p:sp>
        <p:nvSpPr>
          <p:cNvPr id="5" name="Footer Placeholder 4"/>
          <p:cNvSpPr>
            <a:spLocks noGrp="1"/>
          </p:cNvSpPr>
          <p:nvPr>
            <p:ph type="ftr" sz="quarter" idx="11"/>
          </p:nvPr>
        </p:nvSpPr>
        <p:spPr/>
        <p:txBody>
          <a:bodyPr/>
          <a:lstStyle/>
          <a:p>
            <a:r>
              <a:rPr lang="en-US"/>
              <a:t>Kwartler CSCI S-96</a:t>
            </a:r>
          </a:p>
        </p:txBody>
      </p:sp>
      <p:sp>
        <p:nvSpPr>
          <p:cNvPr id="7"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654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1209821"/>
            <a:ext cx="1971675" cy="4967141"/>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1223889"/>
            <a:ext cx="5800725" cy="4953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690D8A1E-EA8F-46C1-B891-AE0C00D9C314}" type="datetime1">
              <a:rPr lang="en-US" smtClean="0"/>
              <a:t>10/21/2018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Title 1"/>
          <p:cNvSpPr txBox="1">
            <a:spLocks/>
          </p:cNvSpPr>
          <p:nvPr userDrawn="1"/>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a:t>Click to edit Master title style</a:t>
            </a:r>
          </a:p>
        </p:txBody>
      </p:sp>
      <p:sp>
        <p:nvSpPr>
          <p:cNvPr id="10"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256828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111347"/>
            <a:ext cx="7886700" cy="51206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3EFC8-4232-4598-94F6-94C0EBAFC469}" type="datetime1">
              <a:rPr lang="en-US" smtClean="0"/>
              <a:t>10/21/2018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36896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161074-1C18-4AE7-957D-F18524378C85}" type="datetime1">
              <a:rPr lang="en-US" smtClean="0"/>
              <a:t>10/21/2018</a:t>
            </a:fld>
            <a:endParaRPr lang="en-US"/>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09145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286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192583"/>
            <a:ext cx="3886200" cy="49690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BE256C-8D9A-4404-B47D-41A1AE514425}" type="datetime1">
              <a:rPr lang="en-US" smtClean="0"/>
              <a:t>10/21/2018</a:t>
            </a:fld>
            <a:endParaRPr lang="en-US"/>
          </a:p>
        </p:txBody>
      </p:sp>
      <p:sp>
        <p:nvSpPr>
          <p:cNvPr id="8"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9"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0"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7903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9842" y="1132519"/>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956431"/>
            <a:ext cx="3868340"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132519"/>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956431"/>
            <a:ext cx="3887391" cy="42052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6CB2154-9035-4012-8189-BAAB61C5A5EE}" type="datetime1">
              <a:rPr lang="en-US" smtClean="0"/>
              <a:t>10/21/2018</a:t>
            </a:fld>
            <a:endParaRPr lang="en-US"/>
          </a:p>
        </p:txBody>
      </p:sp>
      <p:sp>
        <p:nvSpPr>
          <p:cNvPr id="8" name="Footer Placeholder 7"/>
          <p:cNvSpPr>
            <a:spLocks noGrp="1"/>
          </p:cNvSpPr>
          <p:nvPr>
            <p:ph type="ftr" sz="quarter" idx="11"/>
          </p:nvPr>
        </p:nvSpPr>
        <p:spPr/>
        <p:txBody>
          <a:bodyPr/>
          <a:lstStyle/>
          <a:p>
            <a:r>
              <a:rPr lang="en-US"/>
              <a:t>Kwartler CSCI S-96</a:t>
            </a:r>
          </a:p>
        </p:txBody>
      </p:sp>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12"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7502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00A58B-DD98-43D0-B791-721480A02982}" type="datetime1">
              <a:rPr lang="en-US" smtClean="0"/>
              <a:t>10/21/2018</a:t>
            </a:fld>
            <a:endParaRPr lang="en-US"/>
          </a:p>
        </p:txBody>
      </p:sp>
      <p:sp>
        <p:nvSpPr>
          <p:cNvPr id="6"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7"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8"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9"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428521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B6E382-4F61-4E24-BE1A-377EC83D0E3A}" type="datetime1">
              <a:rPr lang="en-US" smtClean="0"/>
              <a:t>10/21/2018</a:t>
            </a:fld>
            <a:endParaRPr lang="en-US"/>
          </a:p>
        </p:txBody>
      </p:sp>
      <p:sp>
        <p:nvSpPr>
          <p:cNvPr id="5"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6"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7"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2241334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887391" y="1083212"/>
            <a:ext cx="4629150" cy="507843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1097279"/>
            <a:ext cx="2949178" cy="5064369"/>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142EED6-FC16-45B9-B8C4-2BC5DBA88325}" type="datetime1">
              <a:rPr lang="en-US" smtClean="0"/>
              <a:t>10/21/2018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3586237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887391" y="1139483"/>
            <a:ext cx="4629150" cy="5022166"/>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1181685"/>
            <a:ext cx="2949178" cy="497996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F59512B-4F1D-43D7-8819-2F53FEF69650}" type="datetime1">
              <a:rPr lang="en-US" smtClean="0"/>
              <a:t>10/21/2018</a:t>
            </a:fld>
            <a:endParaRPr lang="en-US"/>
          </a:p>
        </p:txBody>
      </p:sp>
      <p:sp>
        <p:nvSpPr>
          <p:cNvPr id="8" name="Slide Number Placeholder 5"/>
          <p:cNvSpPr>
            <a:spLocks noGrp="1"/>
          </p:cNvSpPr>
          <p:nvPr>
            <p:ph type="sldNum" sz="quarter" idx="12"/>
          </p:nvPr>
        </p:nvSpPr>
        <p:spPr>
          <a:xfrm>
            <a:off x="6457950" y="6356351"/>
            <a:ext cx="857250" cy="365125"/>
          </a:xfrm>
        </p:spPr>
        <p:txBody>
          <a:bodyPr/>
          <a:lstStyle/>
          <a:p>
            <a:fld id="{37290FF7-652B-4475-AEAB-8B1A5D23AE09}" type="slidenum">
              <a:rPr lang="en-US" smtClean="0"/>
              <a:t>‹#›</a:t>
            </a:fld>
            <a:endParaRPr lang="en-US"/>
          </a:p>
        </p:txBody>
      </p:sp>
      <p:pic>
        <p:nvPicPr>
          <p:cNvPr id="9" name="Picture 2" descr="Image result for harvard logo transparent"/>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315200" y="6248400"/>
            <a:ext cx="1828800" cy="60960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a:spLocks noGrp="1"/>
          </p:cNvSpPr>
          <p:nvPr>
            <p:ph type="title"/>
          </p:nvPr>
        </p:nvSpPr>
        <p:spPr>
          <a:xfrm>
            <a:off x="628650" y="365126"/>
            <a:ext cx="7886700" cy="591477"/>
          </a:xfrm>
          <a:prstGeom prst="rect">
            <a:avLst/>
          </a:prstGeom>
        </p:spPr>
        <p:txBody>
          <a:bodyPr/>
          <a:lstStyle/>
          <a:p>
            <a:r>
              <a:rPr lang="en-US"/>
              <a:t>Click to edit Master title style</a:t>
            </a:r>
          </a:p>
        </p:txBody>
      </p:sp>
      <p:sp>
        <p:nvSpPr>
          <p:cNvPr id="11"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Tree>
    <p:extLst>
      <p:ext uri="{BB962C8B-B14F-4D97-AF65-F5344CB8AC3E}">
        <p14:creationId xmlns:p14="http://schemas.microsoft.com/office/powerpoint/2010/main" val="1954247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8650" y="1108176"/>
            <a:ext cx="7886700" cy="5120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8437B94-E2BF-44DC-ADC5-B05FC9934E9D}" type="datetime1">
              <a:rPr lang="en-US" smtClean="0"/>
              <a:t>10/21/2018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Kwartler CSCI S-96</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7290FF7-652B-4475-AEAB-8B1A5D23AE09}" type="slidenum">
              <a:rPr lang="en-US" smtClean="0"/>
              <a:t>‹#›</a:t>
            </a:fld>
            <a:endParaRPr lang="en-US"/>
          </a:p>
        </p:txBody>
      </p:sp>
      <p:cxnSp>
        <p:nvCxnSpPr>
          <p:cNvPr id="9" name="Straight Connector 8"/>
          <p:cNvCxnSpPr/>
          <p:nvPr userDrawn="1"/>
        </p:nvCxnSpPr>
        <p:spPr>
          <a:xfrm>
            <a:off x="288388" y="1026944"/>
            <a:ext cx="8567225" cy="0"/>
          </a:xfrm>
          <a:prstGeom prst="line">
            <a:avLst/>
          </a:prstGeom>
          <a:ln>
            <a:solidFill>
              <a:srgbClr val="A51C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0209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7A20D1-C38F-40A5-B020-EBD3D0FC1155}"/>
              </a:ext>
            </a:extLst>
          </p:cNvPr>
          <p:cNvSpPr>
            <a:spLocks noGrp="1"/>
          </p:cNvSpPr>
          <p:nvPr>
            <p:ph type="ctrTitle"/>
          </p:nvPr>
        </p:nvSpPr>
        <p:spPr/>
        <p:txBody>
          <a:bodyPr/>
          <a:lstStyle/>
          <a:p>
            <a:r>
              <a:rPr lang="en-US" dirty="0" smtClean="0"/>
              <a:t>Decision </a:t>
            </a:r>
            <a:r>
              <a:rPr lang="en-US" dirty="0"/>
              <a:t>Trees &amp; </a:t>
            </a:r>
            <a:r>
              <a:rPr lang="en-US" dirty="0" smtClean="0"/>
              <a:t/>
            </a:r>
            <a:br>
              <a:rPr lang="en-US" dirty="0" smtClean="0"/>
            </a:br>
            <a:r>
              <a:rPr lang="en-US" dirty="0" smtClean="0"/>
              <a:t>Random </a:t>
            </a:r>
            <a:r>
              <a:rPr lang="en-US" dirty="0"/>
              <a:t>Forests</a:t>
            </a:r>
          </a:p>
        </p:txBody>
      </p:sp>
      <p:sp>
        <p:nvSpPr>
          <p:cNvPr id="3" name="Subtitle 2">
            <a:extLst>
              <a:ext uri="{FF2B5EF4-FFF2-40B4-BE49-F238E27FC236}">
                <a16:creationId xmlns:a16="http://schemas.microsoft.com/office/drawing/2014/main" xmlns="" id="{629F9E77-3FDD-40CA-82E9-3C67E139D3A1}"/>
              </a:ext>
            </a:extLst>
          </p:cNvPr>
          <p:cNvSpPr>
            <a:spLocks noGrp="1"/>
          </p:cNvSpPr>
          <p:nvPr>
            <p:ph type="subTitle" idx="1"/>
          </p:nvPr>
        </p:nvSpPr>
        <p:spPr/>
        <p:txBody>
          <a:bodyPr/>
          <a:lstStyle/>
          <a:p>
            <a:endParaRPr lang="en-US"/>
          </a:p>
        </p:txBody>
      </p:sp>
      <p:sp>
        <p:nvSpPr>
          <p:cNvPr id="4" name="Date Placeholder 3">
            <a:extLst>
              <a:ext uri="{FF2B5EF4-FFF2-40B4-BE49-F238E27FC236}">
                <a16:creationId xmlns:a16="http://schemas.microsoft.com/office/drawing/2014/main" xmlns="" id="{8909B2EE-DD66-4058-A696-AC289906954A}"/>
              </a:ext>
            </a:extLst>
          </p:cNvPr>
          <p:cNvSpPr>
            <a:spLocks noGrp="1"/>
          </p:cNvSpPr>
          <p:nvPr>
            <p:ph type="dt" sz="half" idx="10"/>
          </p:nvPr>
        </p:nvSpPr>
        <p:spPr/>
        <p:txBody>
          <a:bodyPr/>
          <a:lstStyle/>
          <a:p>
            <a:fld id="{5738B90E-0779-4C36-915C-6F05FCD89456}" type="datetime1">
              <a:rPr lang="en-US" smtClean="0"/>
              <a:t>10/21/2018</a:t>
            </a:fld>
            <a:endParaRPr lang="en-US"/>
          </a:p>
        </p:txBody>
      </p:sp>
      <p:sp>
        <p:nvSpPr>
          <p:cNvPr id="5" name="Slide Number Placeholder 4">
            <a:extLst>
              <a:ext uri="{FF2B5EF4-FFF2-40B4-BE49-F238E27FC236}">
                <a16:creationId xmlns:a16="http://schemas.microsoft.com/office/drawing/2014/main" xmlns="" id="{A46ACE7D-882D-448A-8D8E-544494B44B9F}"/>
              </a:ext>
            </a:extLst>
          </p:cNvPr>
          <p:cNvSpPr>
            <a:spLocks noGrp="1"/>
          </p:cNvSpPr>
          <p:nvPr>
            <p:ph type="sldNum" sz="quarter" idx="12"/>
          </p:nvPr>
        </p:nvSpPr>
        <p:spPr/>
        <p:txBody>
          <a:bodyPr/>
          <a:lstStyle/>
          <a:p>
            <a:fld id="{37290FF7-652B-4475-AEAB-8B1A5D23AE09}" type="slidenum">
              <a:rPr lang="en-US" smtClean="0"/>
              <a:t>1</a:t>
            </a:fld>
            <a:endParaRPr lang="en-US"/>
          </a:p>
        </p:txBody>
      </p:sp>
      <p:sp>
        <p:nvSpPr>
          <p:cNvPr id="6" name="Footer Placeholder 5">
            <a:extLst>
              <a:ext uri="{FF2B5EF4-FFF2-40B4-BE49-F238E27FC236}">
                <a16:creationId xmlns:a16="http://schemas.microsoft.com/office/drawing/2014/main" xmlns="" id="{31E96655-E1DA-41A3-90E3-F63E0ECB1AE6}"/>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267810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C1E04CA-2A57-4713-853C-788369A13485}"/>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5076A9AB-36A3-4EEE-BABE-564991106A82}"/>
              </a:ext>
            </a:extLst>
          </p:cNvPr>
          <p:cNvSpPr>
            <a:spLocks noGrp="1"/>
          </p:cNvSpPr>
          <p:nvPr>
            <p:ph type="title"/>
          </p:nvPr>
        </p:nvSpPr>
        <p:spPr/>
        <p:txBody>
          <a:bodyPr/>
          <a:lstStyle/>
          <a:p>
            <a:r>
              <a:rPr lang="en-US" dirty="0"/>
              <a:t>Now another view of the data</a:t>
            </a:r>
          </a:p>
        </p:txBody>
      </p:sp>
      <p:sp>
        <p:nvSpPr>
          <p:cNvPr id="4" name="Slide Number Placeholder 3">
            <a:extLst>
              <a:ext uri="{FF2B5EF4-FFF2-40B4-BE49-F238E27FC236}">
                <a16:creationId xmlns:a16="http://schemas.microsoft.com/office/drawing/2014/main" xmlns="" id="{3AA16FB6-4158-4A32-8D9D-2F3422374E78}"/>
              </a:ext>
            </a:extLst>
          </p:cNvPr>
          <p:cNvSpPr>
            <a:spLocks noGrp="1"/>
          </p:cNvSpPr>
          <p:nvPr>
            <p:ph type="sldNum" sz="quarter" idx="12"/>
          </p:nvPr>
        </p:nvSpPr>
        <p:spPr/>
        <p:txBody>
          <a:bodyPr/>
          <a:lstStyle/>
          <a:p>
            <a:fld id="{37290FF7-652B-4475-AEAB-8B1A5D23AE09}" type="slidenum">
              <a:rPr lang="en-US" smtClean="0"/>
              <a:t>10</a:t>
            </a:fld>
            <a:endParaRPr lang="en-US"/>
          </a:p>
        </p:txBody>
      </p:sp>
      <p:sp>
        <p:nvSpPr>
          <p:cNvPr id="5" name="Footer Placeholder 4">
            <a:extLst>
              <a:ext uri="{FF2B5EF4-FFF2-40B4-BE49-F238E27FC236}">
                <a16:creationId xmlns:a16="http://schemas.microsoft.com/office/drawing/2014/main" xmlns=""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Here we see another dimension, age of the account holder along with duration.</a:t>
            </a:r>
          </a:p>
        </p:txBody>
      </p:sp>
      <p:pic>
        <p:nvPicPr>
          <p:cNvPr id="8" name="Picture 7">
            <a:extLst>
              <a:ext uri="{FF2B5EF4-FFF2-40B4-BE49-F238E27FC236}">
                <a16:creationId xmlns:a16="http://schemas.microsoft.com/office/drawing/2014/main" xmlns="" id="{D88FFCAB-38DE-4B0E-8833-B1A9A01204CB}"/>
              </a:ext>
            </a:extLst>
          </p:cNvPr>
          <p:cNvPicPr>
            <a:picLocks noChangeAspect="1"/>
          </p:cNvPicPr>
          <p:nvPr/>
        </p:nvPicPr>
        <p:blipFill>
          <a:blip r:embed="rId2"/>
          <a:stretch>
            <a:fillRect/>
          </a:stretch>
        </p:blipFill>
        <p:spPr>
          <a:xfrm>
            <a:off x="2070480" y="1072099"/>
            <a:ext cx="5003041" cy="4713803"/>
          </a:xfrm>
          <a:prstGeom prst="rect">
            <a:avLst/>
          </a:prstGeom>
        </p:spPr>
      </p:pic>
    </p:spTree>
    <p:extLst>
      <p:ext uri="{BB962C8B-B14F-4D97-AF65-F5344CB8AC3E}">
        <p14:creationId xmlns:p14="http://schemas.microsoft.com/office/powerpoint/2010/main" val="2579077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C1E04CA-2A57-4713-853C-788369A13485}"/>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5076A9AB-36A3-4EEE-BABE-564991106A82}"/>
              </a:ext>
            </a:extLst>
          </p:cNvPr>
          <p:cNvSpPr>
            <a:spLocks noGrp="1"/>
          </p:cNvSpPr>
          <p:nvPr>
            <p:ph type="title"/>
          </p:nvPr>
        </p:nvSpPr>
        <p:spPr/>
        <p:txBody>
          <a:bodyPr/>
          <a:lstStyle/>
          <a:p>
            <a:r>
              <a:rPr lang="en-US" dirty="0"/>
              <a:t>With the rule duration  &gt; 635</a:t>
            </a:r>
          </a:p>
        </p:txBody>
      </p:sp>
      <p:sp>
        <p:nvSpPr>
          <p:cNvPr id="4" name="Slide Number Placeholder 3">
            <a:extLst>
              <a:ext uri="{FF2B5EF4-FFF2-40B4-BE49-F238E27FC236}">
                <a16:creationId xmlns:a16="http://schemas.microsoft.com/office/drawing/2014/main" xmlns="" id="{3AA16FB6-4158-4A32-8D9D-2F3422374E78}"/>
              </a:ext>
            </a:extLst>
          </p:cNvPr>
          <p:cNvSpPr>
            <a:spLocks noGrp="1"/>
          </p:cNvSpPr>
          <p:nvPr>
            <p:ph type="sldNum" sz="quarter" idx="12"/>
          </p:nvPr>
        </p:nvSpPr>
        <p:spPr/>
        <p:txBody>
          <a:bodyPr/>
          <a:lstStyle/>
          <a:p>
            <a:fld id="{37290FF7-652B-4475-AEAB-8B1A5D23AE09}" type="slidenum">
              <a:rPr lang="en-US" smtClean="0"/>
              <a:t>11</a:t>
            </a:fld>
            <a:endParaRPr lang="en-US"/>
          </a:p>
        </p:txBody>
      </p:sp>
      <p:sp>
        <p:nvSpPr>
          <p:cNvPr id="5" name="Footer Placeholder 4">
            <a:extLst>
              <a:ext uri="{FF2B5EF4-FFF2-40B4-BE49-F238E27FC236}">
                <a16:creationId xmlns:a16="http://schemas.microsoft.com/office/drawing/2014/main" xmlns=""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 first rule still holds true but now we can think about adding new rule layers.</a:t>
            </a:r>
          </a:p>
        </p:txBody>
      </p:sp>
      <p:pic>
        <p:nvPicPr>
          <p:cNvPr id="6" name="Picture 5">
            <a:extLst>
              <a:ext uri="{FF2B5EF4-FFF2-40B4-BE49-F238E27FC236}">
                <a16:creationId xmlns:a16="http://schemas.microsoft.com/office/drawing/2014/main" xmlns="" id="{1EB25238-1F16-4E1D-867A-F77459962D2D}"/>
              </a:ext>
            </a:extLst>
          </p:cNvPr>
          <p:cNvPicPr>
            <a:picLocks noChangeAspect="1"/>
          </p:cNvPicPr>
          <p:nvPr/>
        </p:nvPicPr>
        <p:blipFill>
          <a:blip r:embed="rId2"/>
          <a:stretch>
            <a:fillRect/>
          </a:stretch>
        </p:blipFill>
        <p:spPr>
          <a:xfrm>
            <a:off x="2133600" y="1134620"/>
            <a:ext cx="4996224" cy="4730384"/>
          </a:xfrm>
          <a:prstGeom prst="rect">
            <a:avLst/>
          </a:prstGeom>
        </p:spPr>
      </p:pic>
    </p:spTree>
    <p:extLst>
      <p:ext uri="{BB962C8B-B14F-4D97-AF65-F5344CB8AC3E}">
        <p14:creationId xmlns:p14="http://schemas.microsoft.com/office/powerpoint/2010/main" val="2429416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C1E04CA-2A57-4713-853C-788369A13485}"/>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5076A9AB-36A3-4EEE-BABE-564991106A82}"/>
              </a:ext>
            </a:extLst>
          </p:cNvPr>
          <p:cNvSpPr>
            <a:spLocks noGrp="1"/>
          </p:cNvSpPr>
          <p:nvPr>
            <p:ph type="title"/>
          </p:nvPr>
        </p:nvSpPr>
        <p:spPr/>
        <p:txBody>
          <a:bodyPr/>
          <a:lstStyle/>
          <a:p>
            <a:r>
              <a:rPr lang="en-US" dirty="0"/>
              <a:t>New Rule</a:t>
            </a:r>
          </a:p>
        </p:txBody>
      </p:sp>
      <p:sp>
        <p:nvSpPr>
          <p:cNvPr id="4" name="Slide Number Placeholder 3">
            <a:extLst>
              <a:ext uri="{FF2B5EF4-FFF2-40B4-BE49-F238E27FC236}">
                <a16:creationId xmlns:a16="http://schemas.microsoft.com/office/drawing/2014/main" xmlns="" id="{3AA16FB6-4158-4A32-8D9D-2F3422374E78}"/>
              </a:ext>
            </a:extLst>
          </p:cNvPr>
          <p:cNvSpPr>
            <a:spLocks noGrp="1"/>
          </p:cNvSpPr>
          <p:nvPr>
            <p:ph type="sldNum" sz="quarter" idx="12"/>
          </p:nvPr>
        </p:nvSpPr>
        <p:spPr/>
        <p:txBody>
          <a:bodyPr/>
          <a:lstStyle/>
          <a:p>
            <a:fld id="{37290FF7-652B-4475-AEAB-8B1A5D23AE09}" type="slidenum">
              <a:rPr lang="en-US" smtClean="0"/>
              <a:t>12</a:t>
            </a:fld>
            <a:endParaRPr lang="en-US"/>
          </a:p>
        </p:txBody>
      </p:sp>
      <p:sp>
        <p:nvSpPr>
          <p:cNvPr id="5" name="Footer Placeholder 4">
            <a:extLst>
              <a:ext uri="{FF2B5EF4-FFF2-40B4-BE49-F238E27FC236}">
                <a16:creationId xmlns:a16="http://schemas.microsoft.com/office/drawing/2014/main" xmlns=""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609B832-5D0A-4804-B6E6-D6F066F912D5}"/>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In this toy example, we can add another rule stating age &gt; 68 to capture another positive response and create another rule.</a:t>
            </a:r>
          </a:p>
        </p:txBody>
      </p:sp>
      <p:pic>
        <p:nvPicPr>
          <p:cNvPr id="8" name="Picture 7">
            <a:extLst>
              <a:ext uri="{FF2B5EF4-FFF2-40B4-BE49-F238E27FC236}">
                <a16:creationId xmlns:a16="http://schemas.microsoft.com/office/drawing/2014/main" xmlns="" id="{7FEE7041-264E-43DB-8F61-D0FE99012EA3}"/>
              </a:ext>
            </a:extLst>
          </p:cNvPr>
          <p:cNvPicPr>
            <a:picLocks noChangeAspect="1"/>
          </p:cNvPicPr>
          <p:nvPr/>
        </p:nvPicPr>
        <p:blipFill>
          <a:blip r:embed="rId2"/>
          <a:stretch>
            <a:fillRect/>
          </a:stretch>
        </p:blipFill>
        <p:spPr>
          <a:xfrm>
            <a:off x="2276415" y="1150203"/>
            <a:ext cx="4786312" cy="4545869"/>
          </a:xfrm>
          <a:prstGeom prst="rect">
            <a:avLst/>
          </a:prstGeom>
        </p:spPr>
      </p:pic>
      <p:sp>
        <p:nvSpPr>
          <p:cNvPr id="9" name="Rectangle 8">
            <a:extLst>
              <a:ext uri="{FF2B5EF4-FFF2-40B4-BE49-F238E27FC236}">
                <a16:creationId xmlns:a16="http://schemas.microsoft.com/office/drawing/2014/main" xmlns="" id="{EF1D419C-169A-402D-9D6B-1B0FC587F385}"/>
              </a:ext>
            </a:extLst>
          </p:cNvPr>
          <p:cNvSpPr/>
          <p:nvPr/>
        </p:nvSpPr>
        <p:spPr>
          <a:xfrm>
            <a:off x="7100271" y="1981200"/>
            <a:ext cx="1934073" cy="838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7475" indent="-117475">
              <a:buFont typeface="Arial" panose="020B0604020202020204" pitchFamily="34" charset="0"/>
              <a:buChar char="•"/>
            </a:pPr>
            <a:r>
              <a:rPr lang="en-US" sz="1200" dirty="0">
                <a:solidFill>
                  <a:schemeClr val="tx1"/>
                </a:solidFill>
              </a:rPr>
              <a:t>Purity of split “A”= 6 accepted among 8 offers</a:t>
            </a:r>
          </a:p>
          <a:p>
            <a:pPr marL="117475" indent="-117475">
              <a:buFont typeface="Arial" panose="020B0604020202020204" pitchFamily="34" charset="0"/>
              <a:buChar char="•"/>
            </a:pPr>
            <a:r>
              <a:rPr lang="en-US" sz="1200" dirty="0">
                <a:solidFill>
                  <a:schemeClr val="tx1"/>
                </a:solidFill>
              </a:rPr>
              <a:t>Purity of split “B” = 1 of 1 </a:t>
            </a:r>
          </a:p>
        </p:txBody>
      </p:sp>
      <p:sp>
        <p:nvSpPr>
          <p:cNvPr id="6" name="TextBox 5"/>
          <p:cNvSpPr txBox="1"/>
          <p:nvPr/>
        </p:nvSpPr>
        <p:spPr>
          <a:xfrm>
            <a:off x="4214813" y="1371600"/>
            <a:ext cx="317716" cy="369332"/>
          </a:xfrm>
          <a:prstGeom prst="rect">
            <a:avLst/>
          </a:prstGeom>
          <a:solidFill>
            <a:schemeClr val="bg2"/>
          </a:solidFill>
        </p:spPr>
        <p:txBody>
          <a:bodyPr wrap="none" rtlCol="0">
            <a:spAutoFit/>
          </a:bodyPr>
          <a:lstStyle/>
          <a:p>
            <a:r>
              <a:rPr lang="en-US" dirty="0" smtClean="0"/>
              <a:t>A</a:t>
            </a:r>
            <a:endParaRPr lang="en-US" dirty="0"/>
          </a:p>
        </p:txBody>
      </p:sp>
      <p:sp>
        <p:nvSpPr>
          <p:cNvPr id="10" name="TextBox 9"/>
          <p:cNvSpPr txBox="1"/>
          <p:nvPr/>
        </p:nvSpPr>
        <p:spPr>
          <a:xfrm>
            <a:off x="2724150" y="1838325"/>
            <a:ext cx="309700" cy="369332"/>
          </a:xfrm>
          <a:prstGeom prst="rect">
            <a:avLst/>
          </a:prstGeom>
          <a:solidFill>
            <a:schemeClr val="bg2"/>
          </a:solidFill>
        </p:spPr>
        <p:txBody>
          <a:bodyPr wrap="none" rtlCol="0">
            <a:spAutoFit/>
          </a:bodyPr>
          <a:lstStyle/>
          <a:p>
            <a:r>
              <a:rPr lang="en-US" dirty="0" smtClean="0"/>
              <a:t>B</a:t>
            </a:r>
            <a:endParaRPr lang="en-US" dirty="0"/>
          </a:p>
        </p:txBody>
      </p:sp>
    </p:spTree>
    <p:extLst>
      <p:ext uri="{BB962C8B-B14F-4D97-AF65-F5344CB8AC3E}">
        <p14:creationId xmlns:p14="http://schemas.microsoft.com/office/powerpoint/2010/main" val="1662524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4C6B2BB-1B0F-4469-9AFE-88BDEA233451}"/>
              </a:ext>
            </a:extLst>
          </p:cNvPr>
          <p:cNvSpPr>
            <a:spLocks noGrp="1"/>
          </p:cNvSpPr>
          <p:nvPr>
            <p:ph type="dt" sz="half" idx="10"/>
          </p:nvPr>
        </p:nvSpPr>
        <p:spPr/>
        <p:txBody>
          <a:bodyPr/>
          <a:lstStyle/>
          <a:p>
            <a:fld id="{7DB6E382-4F61-4E24-BE1A-377EC83D0E3A}" type="datetime1">
              <a:rPr lang="en-US" smtClean="0"/>
              <a:t>10/21/2018</a:t>
            </a:fld>
            <a:endParaRPr lang="en-US"/>
          </a:p>
        </p:txBody>
      </p:sp>
      <p:sp>
        <p:nvSpPr>
          <p:cNvPr id="3" name="Slide Number Placeholder 2">
            <a:extLst>
              <a:ext uri="{FF2B5EF4-FFF2-40B4-BE49-F238E27FC236}">
                <a16:creationId xmlns:a16="http://schemas.microsoft.com/office/drawing/2014/main" xmlns="" id="{3D0C8680-CB2B-43D3-8BC1-B6B666E89CA2}"/>
              </a:ext>
            </a:extLst>
          </p:cNvPr>
          <p:cNvSpPr>
            <a:spLocks noGrp="1"/>
          </p:cNvSpPr>
          <p:nvPr>
            <p:ph type="sldNum" sz="quarter" idx="12"/>
          </p:nvPr>
        </p:nvSpPr>
        <p:spPr/>
        <p:txBody>
          <a:bodyPr/>
          <a:lstStyle/>
          <a:p>
            <a:fld id="{37290FF7-652B-4475-AEAB-8B1A5D23AE09}" type="slidenum">
              <a:rPr lang="en-US" smtClean="0"/>
              <a:t>13</a:t>
            </a:fld>
            <a:endParaRPr lang="en-US"/>
          </a:p>
        </p:txBody>
      </p:sp>
      <p:sp>
        <p:nvSpPr>
          <p:cNvPr id="4" name="Footer Placeholder 3">
            <a:extLst>
              <a:ext uri="{FF2B5EF4-FFF2-40B4-BE49-F238E27FC236}">
                <a16:creationId xmlns:a16="http://schemas.microsoft.com/office/drawing/2014/main" xmlns="" id="{F63ED616-AFA4-4D7B-853F-E90EB22D6C24}"/>
              </a:ext>
            </a:extLst>
          </p:cNvPr>
          <p:cNvSpPr>
            <a:spLocks noGrp="1"/>
          </p:cNvSpPr>
          <p:nvPr>
            <p:ph type="ftr" sz="quarter" idx="3"/>
          </p:nvPr>
        </p:nvSpPr>
        <p:spPr/>
        <p:txBody>
          <a:bodyPr/>
          <a:lstStyle/>
          <a:p>
            <a:r>
              <a:rPr lang="en-US"/>
              <a:t>Kwartler CSCI S-96</a:t>
            </a:r>
            <a:endParaRPr lang="en-US" dirty="0"/>
          </a:p>
        </p:txBody>
      </p:sp>
      <p:pic>
        <p:nvPicPr>
          <p:cNvPr id="11266" name="Picture 2" descr="Image result for plinko">
            <a:extLst>
              <a:ext uri="{FF2B5EF4-FFF2-40B4-BE49-F238E27FC236}">
                <a16:creationId xmlns:a16="http://schemas.microsoft.com/office/drawing/2014/main" xmlns="" id="{009DA161-9D27-45C3-A99C-439118BE34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9899" y="1337850"/>
            <a:ext cx="7424202" cy="4182300"/>
          </a:xfrm>
          <a:prstGeom prst="rect">
            <a:avLst/>
          </a:prstGeom>
          <a:noFill/>
          <a:extLst>
            <a:ext uri="{909E8E84-426E-40DD-AFC4-6F175D3DCCD1}">
              <a14:hiddenFill xmlns:a14="http://schemas.microsoft.com/office/drawing/2010/main">
                <a:solidFill>
                  <a:srgbClr val="FFFFFF"/>
                </a:solidFill>
              </a14:hiddenFill>
            </a:ext>
          </a:extLst>
        </p:spPr>
      </p:pic>
      <p:sp>
        <p:nvSpPr>
          <p:cNvPr id="6" name="Title 2">
            <a:extLst>
              <a:ext uri="{FF2B5EF4-FFF2-40B4-BE49-F238E27FC236}">
                <a16:creationId xmlns:a16="http://schemas.microsoft.com/office/drawing/2014/main" xmlns="" id="{55AFAFAA-8BE0-4720-B383-5B0D99774A7C}"/>
              </a:ext>
            </a:extLst>
          </p:cNvPr>
          <p:cNvSpPr txBox="1">
            <a:spLocks/>
          </p:cNvSpPr>
          <p:nvPr/>
        </p:nvSpPr>
        <p:spPr>
          <a:xfrm>
            <a:off x="628650" y="365126"/>
            <a:ext cx="7886700" cy="591477"/>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dirty="0"/>
              <a:t>Our rule set is like </a:t>
            </a:r>
            <a:r>
              <a:rPr lang="en-US" dirty="0" err="1"/>
              <a:t>Plinko</a:t>
            </a:r>
            <a:r>
              <a:rPr lang="en-US" dirty="0"/>
              <a:t>!</a:t>
            </a:r>
          </a:p>
        </p:txBody>
      </p:sp>
      <p:sp>
        <p:nvSpPr>
          <p:cNvPr id="7" name="TextBox 6">
            <a:extLst>
              <a:ext uri="{FF2B5EF4-FFF2-40B4-BE49-F238E27FC236}">
                <a16:creationId xmlns:a16="http://schemas.microsoft.com/office/drawing/2014/main" xmlns="" id="{1106C54C-7155-4B9F-B808-185C8ACD5EA5}"/>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With our rule tree we can score a new potential customer to call.</a:t>
            </a:r>
          </a:p>
        </p:txBody>
      </p:sp>
    </p:spTree>
    <p:extLst>
      <p:ext uri="{BB962C8B-B14F-4D97-AF65-F5344CB8AC3E}">
        <p14:creationId xmlns:p14="http://schemas.microsoft.com/office/powerpoint/2010/main" val="4104884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31DB28B-F86F-49C3-9E90-BBA54DEB762A}"/>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a16="http://schemas.microsoft.com/office/drawing/2014/main" xmlns="" id="{C1A7BFED-0798-47F8-9058-CB0D619631DA}"/>
              </a:ext>
            </a:extLst>
          </p:cNvPr>
          <p:cNvSpPr>
            <a:spLocks noGrp="1"/>
          </p:cNvSpPr>
          <p:nvPr>
            <p:ph type="sldNum" sz="quarter" idx="12"/>
          </p:nvPr>
        </p:nvSpPr>
        <p:spPr/>
        <p:txBody>
          <a:bodyPr/>
          <a:lstStyle/>
          <a:p>
            <a:fld id="{37290FF7-652B-4475-AEAB-8B1A5D23AE09}" type="slidenum">
              <a:rPr lang="en-US" smtClean="0"/>
              <a:t>14</a:t>
            </a:fld>
            <a:endParaRPr lang="en-US"/>
          </a:p>
        </p:txBody>
      </p:sp>
      <p:sp>
        <p:nvSpPr>
          <p:cNvPr id="5" name="Footer Placeholder 4">
            <a:extLst>
              <a:ext uri="{FF2B5EF4-FFF2-40B4-BE49-F238E27FC236}">
                <a16:creationId xmlns:a16="http://schemas.microsoft.com/office/drawing/2014/main" xmlns="" id="{A3B36522-D67D-44E0-A415-4E03F507B647}"/>
              </a:ext>
            </a:extLst>
          </p:cNvPr>
          <p:cNvSpPr>
            <a:spLocks noGrp="1"/>
          </p:cNvSpPr>
          <p:nvPr>
            <p:ph type="ftr" sz="quarter" idx="3"/>
          </p:nvPr>
        </p:nvSpPr>
        <p:spPr/>
        <p:txBody>
          <a:bodyPr/>
          <a:lstStyle/>
          <a:p>
            <a:r>
              <a:rPr lang="en-US"/>
              <a:t>Kwartler CSCI S-96</a:t>
            </a:r>
            <a:endParaRPr lang="en-US" dirty="0"/>
          </a:p>
        </p:txBody>
      </p:sp>
      <p:pic>
        <p:nvPicPr>
          <p:cNvPr id="6" name="Picture 5">
            <a:extLst>
              <a:ext uri="{FF2B5EF4-FFF2-40B4-BE49-F238E27FC236}">
                <a16:creationId xmlns:a16="http://schemas.microsoft.com/office/drawing/2014/main" xmlns="" id="{1C822ADE-CAD8-4FC5-AA4B-066A40169EBC}"/>
              </a:ext>
            </a:extLst>
          </p:cNvPr>
          <p:cNvPicPr>
            <a:picLocks noChangeAspect="1"/>
          </p:cNvPicPr>
          <p:nvPr/>
        </p:nvPicPr>
        <p:blipFill>
          <a:blip r:embed="rId2"/>
          <a:stretch>
            <a:fillRect/>
          </a:stretch>
        </p:blipFill>
        <p:spPr>
          <a:xfrm>
            <a:off x="4267200" y="1143000"/>
            <a:ext cx="4786312" cy="4545869"/>
          </a:xfrm>
          <a:prstGeom prst="rect">
            <a:avLst/>
          </a:prstGeom>
        </p:spPr>
      </p:pic>
      <p:sp>
        <p:nvSpPr>
          <p:cNvPr id="7" name="Oval 6">
            <a:extLst>
              <a:ext uri="{FF2B5EF4-FFF2-40B4-BE49-F238E27FC236}">
                <a16:creationId xmlns:a16="http://schemas.microsoft.com/office/drawing/2014/main" xmlns="" id="{359FAA60-7429-463D-88A4-12EEBE98250C}"/>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 &gt; 68</a:t>
            </a:r>
          </a:p>
        </p:txBody>
      </p:sp>
      <p:sp>
        <p:nvSpPr>
          <p:cNvPr id="8" name="Oval 7">
            <a:extLst>
              <a:ext uri="{FF2B5EF4-FFF2-40B4-BE49-F238E27FC236}">
                <a16:creationId xmlns:a16="http://schemas.microsoft.com/office/drawing/2014/main" xmlns="" id="{54D4382C-9023-4B8F-B39A-5B7ACD126841}"/>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Duration  &gt; 635</a:t>
            </a:r>
          </a:p>
        </p:txBody>
      </p:sp>
      <p:cxnSp>
        <p:nvCxnSpPr>
          <p:cNvPr id="10" name="Straight Arrow Connector 9">
            <a:extLst>
              <a:ext uri="{FF2B5EF4-FFF2-40B4-BE49-F238E27FC236}">
                <a16:creationId xmlns:a16="http://schemas.microsoft.com/office/drawing/2014/main" xmlns="" id="{006A22F6-7C36-459A-80E2-F88A56A95092}"/>
              </a:ext>
            </a:extLst>
          </p:cNvPr>
          <p:cNvCxnSpPr>
            <a:stCxn id="7" idx="3"/>
            <a:endCxn id="8"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xmlns="" id="{49388F0E-5F93-49B3-9762-B8D21AF89740}"/>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No (9 of </a:t>
            </a:r>
            <a:r>
              <a:rPr lang="en-US" sz="1400" dirty="0" smtClean="0"/>
              <a:t>91 are positive)</a:t>
            </a:r>
            <a:endParaRPr lang="en-US" sz="1400" dirty="0"/>
          </a:p>
        </p:txBody>
      </p:sp>
      <p:sp>
        <p:nvSpPr>
          <p:cNvPr id="12" name="Rectangle 11">
            <a:extLst>
              <a:ext uri="{FF2B5EF4-FFF2-40B4-BE49-F238E27FC236}">
                <a16:creationId xmlns:a16="http://schemas.microsoft.com/office/drawing/2014/main" xmlns="" id="{DCEED165-0F3D-465D-969A-C997358A3908}"/>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Yes (6 of 8)</a:t>
            </a:r>
          </a:p>
        </p:txBody>
      </p:sp>
      <p:sp>
        <p:nvSpPr>
          <p:cNvPr id="13" name="Rectangle 12">
            <a:extLst>
              <a:ext uri="{FF2B5EF4-FFF2-40B4-BE49-F238E27FC236}">
                <a16:creationId xmlns:a16="http://schemas.microsoft.com/office/drawing/2014/main" xmlns="" id="{93E57337-072A-45C9-A110-182D5CEB2654}"/>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Yes</a:t>
            </a:r>
          </a:p>
          <a:p>
            <a:pPr algn="ctr"/>
            <a:r>
              <a:rPr lang="en-US" sz="1400" dirty="0"/>
              <a:t>(1 of 1) </a:t>
            </a:r>
          </a:p>
        </p:txBody>
      </p:sp>
      <p:cxnSp>
        <p:nvCxnSpPr>
          <p:cNvPr id="15" name="Straight Arrow Connector 14">
            <a:extLst>
              <a:ext uri="{FF2B5EF4-FFF2-40B4-BE49-F238E27FC236}">
                <a16:creationId xmlns:a16="http://schemas.microsoft.com/office/drawing/2014/main" xmlns="" id="{9518B458-1ACC-48AF-B931-E901A13FDE32}"/>
              </a:ext>
            </a:extLst>
          </p:cNvPr>
          <p:cNvCxnSpPr>
            <a:cxnSpLocks/>
            <a:stCxn id="7" idx="5"/>
            <a:endCxn id="13"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xmlns="" id="{523AA6E1-1ED0-4B5D-A36F-C2BC84662EF8}"/>
              </a:ext>
            </a:extLst>
          </p:cNvPr>
          <p:cNvCxnSpPr>
            <a:stCxn id="8" idx="5"/>
            <a:endCxn id="12"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xmlns="" id="{F6E8E11A-2280-4C0A-BFF6-749324D66FAB}"/>
              </a:ext>
            </a:extLst>
          </p:cNvPr>
          <p:cNvCxnSpPr>
            <a:cxnSpLocks/>
            <a:stCxn id="8" idx="3"/>
            <a:endCxn id="11"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xmlns="" id="{C23D4075-2BA1-4578-80FA-C8641B020F92}"/>
              </a:ext>
            </a:extLst>
          </p:cNvPr>
          <p:cNvSpPr txBox="1"/>
          <p:nvPr/>
        </p:nvSpPr>
        <p:spPr>
          <a:xfrm>
            <a:off x="2529382" y="2377943"/>
            <a:ext cx="485518"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xmlns="" id="{761DF8AE-D99A-41F8-B149-24B6DE48162F}"/>
              </a:ext>
            </a:extLst>
          </p:cNvPr>
          <p:cNvSpPr txBox="1"/>
          <p:nvPr/>
        </p:nvSpPr>
        <p:spPr>
          <a:xfrm>
            <a:off x="1735996" y="4042455"/>
            <a:ext cx="485518" cy="369332"/>
          </a:xfrm>
          <a:prstGeom prst="rect">
            <a:avLst/>
          </a:prstGeom>
          <a:noFill/>
        </p:spPr>
        <p:txBody>
          <a:bodyPr wrap="none" rtlCol="0">
            <a:spAutoFit/>
          </a:bodyPr>
          <a:lstStyle/>
          <a:p>
            <a:r>
              <a:rPr lang="en-US" dirty="0"/>
              <a:t>Yes</a:t>
            </a:r>
          </a:p>
        </p:txBody>
      </p:sp>
      <p:sp>
        <p:nvSpPr>
          <p:cNvPr id="24" name="TextBox 23">
            <a:extLst>
              <a:ext uri="{FF2B5EF4-FFF2-40B4-BE49-F238E27FC236}">
                <a16:creationId xmlns:a16="http://schemas.microsoft.com/office/drawing/2014/main" xmlns="" id="{A2306C2F-7C1F-4D2A-9B55-19582A2F2C13}"/>
              </a:ext>
            </a:extLst>
          </p:cNvPr>
          <p:cNvSpPr txBox="1"/>
          <p:nvPr/>
        </p:nvSpPr>
        <p:spPr>
          <a:xfrm>
            <a:off x="1193485" y="2331783"/>
            <a:ext cx="455574" cy="369332"/>
          </a:xfrm>
          <a:prstGeom prst="rect">
            <a:avLst/>
          </a:prstGeom>
          <a:noFill/>
        </p:spPr>
        <p:txBody>
          <a:bodyPr wrap="none" rtlCol="0">
            <a:spAutoFit/>
          </a:bodyPr>
          <a:lstStyle/>
          <a:p>
            <a:r>
              <a:rPr lang="en-US" dirty="0"/>
              <a:t>No</a:t>
            </a:r>
          </a:p>
        </p:txBody>
      </p:sp>
      <p:sp>
        <p:nvSpPr>
          <p:cNvPr id="25" name="TextBox 24">
            <a:extLst>
              <a:ext uri="{FF2B5EF4-FFF2-40B4-BE49-F238E27FC236}">
                <a16:creationId xmlns:a16="http://schemas.microsoft.com/office/drawing/2014/main" xmlns="" id="{99A0AE10-7C35-4404-B32D-F3C947335E9D}"/>
              </a:ext>
            </a:extLst>
          </p:cNvPr>
          <p:cNvSpPr txBox="1"/>
          <p:nvPr/>
        </p:nvSpPr>
        <p:spPr>
          <a:xfrm>
            <a:off x="436081" y="4082164"/>
            <a:ext cx="455574" cy="369332"/>
          </a:xfrm>
          <a:prstGeom prst="rect">
            <a:avLst/>
          </a:prstGeom>
          <a:noFill/>
        </p:spPr>
        <p:txBody>
          <a:bodyPr wrap="none" rtlCol="0">
            <a:spAutoFit/>
          </a:bodyPr>
          <a:lstStyle/>
          <a:p>
            <a:r>
              <a:rPr lang="en-US" dirty="0"/>
              <a:t>No</a:t>
            </a:r>
          </a:p>
        </p:txBody>
      </p:sp>
    </p:spTree>
    <p:extLst>
      <p:ext uri="{BB962C8B-B14F-4D97-AF65-F5344CB8AC3E}">
        <p14:creationId xmlns:p14="http://schemas.microsoft.com/office/powerpoint/2010/main" val="2769659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231DB28B-F86F-49C3-9E90-BBA54DEB762A}"/>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a16="http://schemas.microsoft.com/office/drawing/2014/main" xmlns="" id="{C1A7BFED-0798-47F8-9058-CB0D619631DA}"/>
              </a:ext>
            </a:extLst>
          </p:cNvPr>
          <p:cNvSpPr>
            <a:spLocks noGrp="1"/>
          </p:cNvSpPr>
          <p:nvPr>
            <p:ph type="sldNum" sz="quarter" idx="12"/>
          </p:nvPr>
        </p:nvSpPr>
        <p:spPr/>
        <p:txBody>
          <a:bodyPr/>
          <a:lstStyle/>
          <a:p>
            <a:fld id="{37290FF7-652B-4475-AEAB-8B1A5D23AE09}" type="slidenum">
              <a:rPr lang="en-US" smtClean="0"/>
              <a:t>15</a:t>
            </a:fld>
            <a:endParaRPr lang="en-US"/>
          </a:p>
        </p:txBody>
      </p:sp>
      <p:sp>
        <p:nvSpPr>
          <p:cNvPr id="5" name="Footer Placeholder 4">
            <a:extLst>
              <a:ext uri="{FF2B5EF4-FFF2-40B4-BE49-F238E27FC236}">
                <a16:creationId xmlns:a16="http://schemas.microsoft.com/office/drawing/2014/main" xmlns="" id="{A3B36522-D67D-44E0-A415-4E03F507B647}"/>
              </a:ext>
            </a:extLst>
          </p:cNvPr>
          <p:cNvSpPr>
            <a:spLocks noGrp="1"/>
          </p:cNvSpPr>
          <p:nvPr>
            <p:ph type="ftr" sz="quarter" idx="3"/>
          </p:nvPr>
        </p:nvSpPr>
        <p:spPr/>
        <p:txBody>
          <a:bodyPr/>
          <a:lstStyle/>
          <a:p>
            <a:r>
              <a:rPr lang="en-US"/>
              <a:t>Kwartler CSCI S-96</a:t>
            </a:r>
            <a:endParaRPr lang="en-US" dirty="0"/>
          </a:p>
        </p:txBody>
      </p:sp>
      <p:sp>
        <p:nvSpPr>
          <p:cNvPr id="7" name="Oval 6">
            <a:extLst>
              <a:ext uri="{FF2B5EF4-FFF2-40B4-BE49-F238E27FC236}">
                <a16:creationId xmlns:a16="http://schemas.microsoft.com/office/drawing/2014/main" xmlns="" id="{359FAA60-7429-463D-88A4-12EEBE98250C}"/>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Age &gt; 68</a:t>
            </a:r>
          </a:p>
        </p:txBody>
      </p:sp>
      <p:sp>
        <p:nvSpPr>
          <p:cNvPr id="8" name="Oval 7">
            <a:extLst>
              <a:ext uri="{FF2B5EF4-FFF2-40B4-BE49-F238E27FC236}">
                <a16:creationId xmlns:a16="http://schemas.microsoft.com/office/drawing/2014/main" xmlns="" id="{54D4382C-9023-4B8F-B39A-5B7ACD126841}"/>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Duration  &gt; 635</a:t>
            </a:r>
          </a:p>
        </p:txBody>
      </p:sp>
      <p:cxnSp>
        <p:nvCxnSpPr>
          <p:cNvPr id="10" name="Straight Arrow Connector 9">
            <a:extLst>
              <a:ext uri="{FF2B5EF4-FFF2-40B4-BE49-F238E27FC236}">
                <a16:creationId xmlns:a16="http://schemas.microsoft.com/office/drawing/2014/main" xmlns="" id="{006A22F6-7C36-459A-80E2-F88A56A95092}"/>
              </a:ext>
            </a:extLst>
          </p:cNvPr>
          <p:cNvCxnSpPr>
            <a:stCxn id="7" idx="3"/>
            <a:endCxn id="8"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xmlns="" id="{DCEED165-0F3D-465D-969A-C997358A3908}"/>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Yes (6 of 8)</a:t>
            </a:r>
          </a:p>
        </p:txBody>
      </p:sp>
      <p:sp>
        <p:nvSpPr>
          <p:cNvPr id="13" name="Rectangle 12">
            <a:extLst>
              <a:ext uri="{FF2B5EF4-FFF2-40B4-BE49-F238E27FC236}">
                <a16:creationId xmlns:a16="http://schemas.microsoft.com/office/drawing/2014/main" xmlns="" id="{93E57337-072A-45C9-A110-182D5CEB2654}"/>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Yes</a:t>
            </a:r>
          </a:p>
          <a:p>
            <a:pPr algn="ctr"/>
            <a:r>
              <a:rPr lang="en-US" sz="1400" dirty="0"/>
              <a:t>(1 of 1) </a:t>
            </a:r>
          </a:p>
        </p:txBody>
      </p:sp>
      <p:cxnSp>
        <p:nvCxnSpPr>
          <p:cNvPr id="15" name="Straight Arrow Connector 14">
            <a:extLst>
              <a:ext uri="{FF2B5EF4-FFF2-40B4-BE49-F238E27FC236}">
                <a16:creationId xmlns:a16="http://schemas.microsoft.com/office/drawing/2014/main" xmlns="" id="{9518B458-1ACC-48AF-B931-E901A13FDE32}"/>
              </a:ext>
            </a:extLst>
          </p:cNvPr>
          <p:cNvCxnSpPr>
            <a:cxnSpLocks/>
            <a:stCxn id="7" idx="5"/>
            <a:endCxn id="13"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xmlns="" id="{523AA6E1-1ED0-4B5D-A36F-C2BC84662EF8}"/>
              </a:ext>
            </a:extLst>
          </p:cNvPr>
          <p:cNvCxnSpPr>
            <a:stCxn id="8" idx="5"/>
            <a:endCxn id="12"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xmlns="" id="{F6E8E11A-2280-4C0A-BFF6-749324D66FAB}"/>
              </a:ext>
            </a:extLst>
          </p:cNvPr>
          <p:cNvCxnSpPr>
            <a:cxnSpLocks/>
            <a:stCxn id="8" idx="3"/>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xmlns="" id="{C23D4075-2BA1-4578-80FA-C8641B020F92}"/>
              </a:ext>
            </a:extLst>
          </p:cNvPr>
          <p:cNvSpPr txBox="1"/>
          <p:nvPr/>
        </p:nvSpPr>
        <p:spPr>
          <a:xfrm>
            <a:off x="2529382" y="2377943"/>
            <a:ext cx="485518" cy="369332"/>
          </a:xfrm>
          <a:prstGeom prst="rect">
            <a:avLst/>
          </a:prstGeom>
          <a:noFill/>
        </p:spPr>
        <p:txBody>
          <a:bodyPr wrap="none" rtlCol="0">
            <a:spAutoFit/>
          </a:bodyPr>
          <a:lstStyle/>
          <a:p>
            <a:r>
              <a:rPr lang="en-US" dirty="0"/>
              <a:t>Yes</a:t>
            </a:r>
          </a:p>
        </p:txBody>
      </p:sp>
      <p:sp>
        <p:nvSpPr>
          <p:cNvPr id="23" name="TextBox 22">
            <a:extLst>
              <a:ext uri="{FF2B5EF4-FFF2-40B4-BE49-F238E27FC236}">
                <a16:creationId xmlns:a16="http://schemas.microsoft.com/office/drawing/2014/main" xmlns="" id="{761DF8AE-D99A-41F8-B149-24B6DE48162F}"/>
              </a:ext>
            </a:extLst>
          </p:cNvPr>
          <p:cNvSpPr txBox="1"/>
          <p:nvPr/>
        </p:nvSpPr>
        <p:spPr>
          <a:xfrm>
            <a:off x="1735996" y="4042455"/>
            <a:ext cx="485518" cy="369332"/>
          </a:xfrm>
          <a:prstGeom prst="rect">
            <a:avLst/>
          </a:prstGeom>
          <a:noFill/>
        </p:spPr>
        <p:txBody>
          <a:bodyPr wrap="none" rtlCol="0">
            <a:spAutoFit/>
          </a:bodyPr>
          <a:lstStyle/>
          <a:p>
            <a:r>
              <a:rPr lang="en-US" dirty="0"/>
              <a:t>Yes</a:t>
            </a:r>
          </a:p>
        </p:txBody>
      </p:sp>
      <p:sp>
        <p:nvSpPr>
          <p:cNvPr id="24" name="TextBox 23">
            <a:extLst>
              <a:ext uri="{FF2B5EF4-FFF2-40B4-BE49-F238E27FC236}">
                <a16:creationId xmlns:a16="http://schemas.microsoft.com/office/drawing/2014/main" xmlns="" id="{A2306C2F-7C1F-4D2A-9B55-19582A2F2C13}"/>
              </a:ext>
            </a:extLst>
          </p:cNvPr>
          <p:cNvSpPr txBox="1"/>
          <p:nvPr/>
        </p:nvSpPr>
        <p:spPr>
          <a:xfrm>
            <a:off x="1193485" y="2331783"/>
            <a:ext cx="455574" cy="369332"/>
          </a:xfrm>
          <a:prstGeom prst="rect">
            <a:avLst/>
          </a:prstGeom>
          <a:noFill/>
        </p:spPr>
        <p:txBody>
          <a:bodyPr wrap="none" rtlCol="0">
            <a:spAutoFit/>
          </a:bodyPr>
          <a:lstStyle/>
          <a:p>
            <a:r>
              <a:rPr lang="en-US" dirty="0"/>
              <a:t>No</a:t>
            </a:r>
          </a:p>
        </p:txBody>
      </p:sp>
      <p:sp>
        <p:nvSpPr>
          <p:cNvPr id="25" name="TextBox 24">
            <a:extLst>
              <a:ext uri="{FF2B5EF4-FFF2-40B4-BE49-F238E27FC236}">
                <a16:creationId xmlns:a16="http://schemas.microsoft.com/office/drawing/2014/main" xmlns="" id="{99A0AE10-7C35-4404-B32D-F3C947335E9D}"/>
              </a:ext>
            </a:extLst>
          </p:cNvPr>
          <p:cNvSpPr txBox="1"/>
          <p:nvPr/>
        </p:nvSpPr>
        <p:spPr>
          <a:xfrm>
            <a:off x="436081" y="4082164"/>
            <a:ext cx="455574" cy="369332"/>
          </a:xfrm>
          <a:prstGeom prst="rect">
            <a:avLst/>
          </a:prstGeom>
          <a:noFill/>
        </p:spPr>
        <p:txBody>
          <a:bodyPr wrap="none" rtlCol="0">
            <a:spAutoFit/>
          </a:bodyPr>
          <a:lstStyle/>
          <a:p>
            <a:r>
              <a:rPr lang="en-US" dirty="0"/>
              <a:t>No</a:t>
            </a:r>
          </a:p>
        </p:txBody>
      </p:sp>
      <p:sp>
        <p:nvSpPr>
          <p:cNvPr id="9" name="Right Brace 8">
            <a:extLst>
              <a:ext uri="{FF2B5EF4-FFF2-40B4-BE49-F238E27FC236}">
                <a16:creationId xmlns:a16="http://schemas.microsoft.com/office/drawing/2014/main" xmlns="" id="{FB095D80-2EA9-4AEA-9F82-76EB063A2B0B}"/>
              </a:ext>
            </a:extLst>
          </p:cNvPr>
          <p:cNvSpPr/>
          <p:nvPr/>
        </p:nvSpPr>
        <p:spPr>
          <a:xfrm>
            <a:off x="3428999" y="1447800"/>
            <a:ext cx="340345" cy="124997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xmlns="" id="{CD73EFAB-6FE3-46A2-98D4-553A3804CA75}"/>
              </a:ext>
            </a:extLst>
          </p:cNvPr>
          <p:cNvSpPr txBox="1"/>
          <p:nvPr/>
        </p:nvSpPr>
        <p:spPr>
          <a:xfrm>
            <a:off x="3801597" y="1893401"/>
            <a:ext cx="1540806" cy="369332"/>
          </a:xfrm>
          <a:prstGeom prst="rect">
            <a:avLst/>
          </a:prstGeom>
          <a:noFill/>
        </p:spPr>
        <p:txBody>
          <a:bodyPr wrap="none" rtlCol="0">
            <a:spAutoFit/>
          </a:bodyPr>
          <a:lstStyle/>
          <a:p>
            <a:r>
              <a:rPr lang="en-US" dirty="0"/>
              <a:t>Decision Node</a:t>
            </a:r>
          </a:p>
        </p:txBody>
      </p:sp>
      <p:sp>
        <p:nvSpPr>
          <p:cNvPr id="26" name="Right Brace 25">
            <a:extLst>
              <a:ext uri="{FF2B5EF4-FFF2-40B4-BE49-F238E27FC236}">
                <a16:creationId xmlns:a16="http://schemas.microsoft.com/office/drawing/2014/main" xmlns="" id="{D579D309-742A-4401-AF38-E76A9C51DEE3}"/>
              </a:ext>
            </a:extLst>
          </p:cNvPr>
          <p:cNvSpPr/>
          <p:nvPr/>
        </p:nvSpPr>
        <p:spPr>
          <a:xfrm>
            <a:off x="4401827" y="5562600"/>
            <a:ext cx="340345" cy="609600"/>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7" name="TextBox 26">
            <a:extLst>
              <a:ext uri="{FF2B5EF4-FFF2-40B4-BE49-F238E27FC236}">
                <a16:creationId xmlns:a16="http://schemas.microsoft.com/office/drawing/2014/main" xmlns="" id="{DEB93670-9103-486B-9320-09B79CC5E5C4}"/>
              </a:ext>
            </a:extLst>
          </p:cNvPr>
          <p:cNvSpPr txBox="1"/>
          <p:nvPr/>
        </p:nvSpPr>
        <p:spPr>
          <a:xfrm>
            <a:off x="4742172" y="5682734"/>
            <a:ext cx="3022046" cy="369332"/>
          </a:xfrm>
          <a:prstGeom prst="rect">
            <a:avLst/>
          </a:prstGeom>
          <a:noFill/>
        </p:spPr>
        <p:txBody>
          <a:bodyPr wrap="none" rtlCol="0">
            <a:spAutoFit/>
          </a:bodyPr>
          <a:lstStyle/>
          <a:p>
            <a:r>
              <a:rPr lang="en-US" dirty="0"/>
              <a:t>Terminal Node or “Leaf” Node</a:t>
            </a:r>
          </a:p>
        </p:txBody>
      </p:sp>
      <p:sp>
        <p:nvSpPr>
          <p:cNvPr id="28" name="Rectangle 27">
            <a:extLst>
              <a:ext uri="{FF2B5EF4-FFF2-40B4-BE49-F238E27FC236}">
                <a16:creationId xmlns:a16="http://schemas.microsoft.com/office/drawing/2014/main" xmlns="" id="{49388F0E-5F93-49B3-9762-B8D21AF89740}"/>
              </a:ext>
            </a:extLst>
          </p:cNvPr>
          <p:cNvSpPr/>
          <p:nvPr/>
        </p:nvSpPr>
        <p:spPr>
          <a:xfrm>
            <a:off x="228600" y="5576888"/>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t>No (9 of </a:t>
            </a:r>
            <a:r>
              <a:rPr lang="en-US" sz="1400" dirty="0" smtClean="0"/>
              <a:t>91 are positive)</a:t>
            </a:r>
            <a:endParaRPr lang="en-US" sz="1400" dirty="0"/>
          </a:p>
        </p:txBody>
      </p:sp>
    </p:spTree>
    <p:extLst>
      <p:ext uri="{BB962C8B-B14F-4D97-AF65-F5344CB8AC3E}">
        <p14:creationId xmlns:p14="http://schemas.microsoft.com/office/powerpoint/2010/main" val="491606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xmlns="" id="{47B7E745-1D6E-43B1-8488-9B4111B4C580}"/>
              </a:ext>
            </a:extLst>
          </p:cNvPr>
          <p:cNvGrpSpPr/>
          <p:nvPr/>
        </p:nvGrpSpPr>
        <p:grpSpPr>
          <a:xfrm>
            <a:off x="811430" y="1097977"/>
            <a:ext cx="7689369" cy="4975746"/>
            <a:chOff x="997431" y="1272654"/>
            <a:chExt cx="6806063" cy="4208347"/>
          </a:xfrm>
        </p:grpSpPr>
        <p:pic>
          <p:nvPicPr>
            <p:cNvPr id="12292" name="Picture 4" descr="Image result for plinko">
              <a:extLst>
                <a:ext uri="{FF2B5EF4-FFF2-40B4-BE49-F238E27FC236}">
                  <a16:creationId xmlns:a16="http://schemas.microsoft.com/office/drawing/2014/main" xmlns="" id="{DCEE93ED-B0C9-4881-A563-C10FE5A437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792"/>
            <a:stretch/>
          </p:blipFill>
          <p:spPr bwMode="auto">
            <a:xfrm>
              <a:off x="997431" y="1272654"/>
              <a:ext cx="6806063" cy="4208347"/>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a16="http://schemas.microsoft.com/office/drawing/2014/main" xmlns="" id="{25146B34-8538-4BC6-AF8B-2642DC014146}"/>
                </a:ext>
              </a:extLst>
            </p:cNvPr>
            <p:cNvSpPr/>
            <p:nvPr/>
          </p:nvSpPr>
          <p:spPr>
            <a:xfrm>
              <a:off x="1524000" y="2467657"/>
              <a:ext cx="5791200" cy="24824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fld id="{37290FF7-652B-4475-AEAB-8B1A5D23AE09}" type="slidenum">
              <a:rPr lang="en-US" smtClean="0"/>
              <a:t>16</a:t>
            </a:fld>
            <a:endParaRPr lang="en-US"/>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r>
              <a:rPr lang="en-US"/>
              <a:t>Kwartler CSCI S-96</a:t>
            </a:r>
            <a:endParaRPr lang="en-US" dirty="0"/>
          </a:p>
        </p:txBody>
      </p:sp>
      <p:grpSp>
        <p:nvGrpSpPr>
          <p:cNvPr id="37" name="Group 36">
            <a:extLst>
              <a:ext uri="{FF2B5EF4-FFF2-40B4-BE49-F238E27FC236}">
                <a16:creationId xmlns:a16="http://schemas.microsoft.com/office/drawing/2014/main" xmlns="" id="{544B2A22-0209-4526-B20A-ED8095F4F700}"/>
              </a:ext>
            </a:extLst>
          </p:cNvPr>
          <p:cNvGrpSpPr/>
          <p:nvPr/>
        </p:nvGrpSpPr>
        <p:grpSpPr>
          <a:xfrm>
            <a:off x="2650881" y="2252000"/>
            <a:ext cx="3256935" cy="3810000"/>
            <a:chOff x="228600" y="1447800"/>
            <a:chExt cx="4038600" cy="4724400"/>
          </a:xfrm>
        </p:grpSpPr>
        <p:sp>
          <p:nvSpPr>
            <p:cNvPr id="39" name="Oval 38">
              <a:extLst>
                <a:ext uri="{FF2B5EF4-FFF2-40B4-BE49-F238E27FC236}">
                  <a16:creationId xmlns:a16="http://schemas.microsoft.com/office/drawing/2014/main" xmlns="" id="{9D6C4D56-7125-43F6-935F-5993BBC4589D}"/>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0" name="Oval 39">
              <a:extLst>
                <a:ext uri="{FF2B5EF4-FFF2-40B4-BE49-F238E27FC236}">
                  <a16:creationId xmlns:a16="http://schemas.microsoft.com/office/drawing/2014/main" xmlns="" id="{9BD84D89-58B5-44FE-A581-2C79ABAF98D0}"/>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1" name="Straight Arrow Connector 40">
              <a:extLst>
                <a:ext uri="{FF2B5EF4-FFF2-40B4-BE49-F238E27FC236}">
                  <a16:creationId xmlns:a16="http://schemas.microsoft.com/office/drawing/2014/main" xmlns="" id="{F05C2D2A-AA66-45CE-8924-142F5360E082}"/>
                </a:ext>
              </a:extLst>
            </p:cNvPr>
            <p:cNvCxnSpPr>
              <a:stCxn id="39" idx="3"/>
              <a:endCxn id="40"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xmlns="" id="{F417E60E-DCF7-47EA-8E85-5B38FD181992}"/>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3" name="Rectangle 42">
              <a:extLst>
                <a:ext uri="{FF2B5EF4-FFF2-40B4-BE49-F238E27FC236}">
                  <a16:creationId xmlns:a16="http://schemas.microsoft.com/office/drawing/2014/main" xmlns="" id="{3BD319A1-4636-457D-A7E4-0344AA4B6AD5}"/>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4" name="Rectangle 43">
              <a:extLst>
                <a:ext uri="{FF2B5EF4-FFF2-40B4-BE49-F238E27FC236}">
                  <a16:creationId xmlns:a16="http://schemas.microsoft.com/office/drawing/2014/main" xmlns="" id="{9E78E890-EE55-4350-AA79-68FC7842DFEF}"/>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5" name="Straight Arrow Connector 44">
              <a:extLst>
                <a:ext uri="{FF2B5EF4-FFF2-40B4-BE49-F238E27FC236}">
                  <a16:creationId xmlns:a16="http://schemas.microsoft.com/office/drawing/2014/main" xmlns="" id="{DE9F7219-EBDD-4C08-A471-A8DC2056F83B}"/>
                </a:ext>
              </a:extLst>
            </p:cNvPr>
            <p:cNvCxnSpPr>
              <a:cxnSpLocks/>
              <a:stCxn id="39" idx="5"/>
              <a:endCxn id="44"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6511B203-04DF-4200-872D-33F0720CC988}"/>
                </a:ext>
              </a:extLst>
            </p:cNvPr>
            <p:cNvCxnSpPr>
              <a:stCxn id="40" idx="5"/>
              <a:endCxn id="43"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108599D1-533B-4354-BF02-AF7CAEB4361A}"/>
                </a:ext>
              </a:extLst>
            </p:cNvPr>
            <p:cNvCxnSpPr>
              <a:cxnSpLocks/>
              <a:stCxn id="40" idx="3"/>
              <a:endCxn id="42"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xmlns="" id="{A7F61A15-1BA3-43E9-A788-A1FDF6597168}"/>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49" name="TextBox 48">
              <a:extLst>
                <a:ext uri="{FF2B5EF4-FFF2-40B4-BE49-F238E27FC236}">
                  <a16:creationId xmlns:a16="http://schemas.microsoft.com/office/drawing/2014/main" xmlns="" id="{0FC3BACF-D6B7-4F74-8B37-745CEFBDD6DA}"/>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a16="http://schemas.microsoft.com/office/drawing/2014/main" xmlns="" id="{4BAF13BA-C6CA-4EDF-B2C1-A298C3A5A23C}"/>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1" name="TextBox 50">
              <a:extLst>
                <a:ext uri="{FF2B5EF4-FFF2-40B4-BE49-F238E27FC236}">
                  <a16:creationId xmlns:a16="http://schemas.microsoft.com/office/drawing/2014/main" xmlns="" id="{30F3AC8C-CEF0-4F0E-9927-3CF40AEC2240}"/>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Tree>
    <p:extLst>
      <p:ext uri="{BB962C8B-B14F-4D97-AF65-F5344CB8AC3E}">
        <p14:creationId xmlns:p14="http://schemas.microsoft.com/office/powerpoint/2010/main" val="3351792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fld id="{37290FF7-652B-4475-AEAB-8B1A5D23AE09}" type="slidenum">
              <a:rPr lang="en-US" smtClean="0"/>
              <a:t>17</a:t>
            </a:fld>
            <a:endParaRPr lang="en-US"/>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a16="http://schemas.microsoft.com/office/drawing/2014/main" xmlns="" id="{C4B97301-62D5-4D3A-B60B-AC5FC4284485}"/>
              </a:ext>
            </a:extLst>
          </p:cNvPr>
          <p:cNvSpPr/>
          <p:nvPr/>
        </p:nvSpPr>
        <p:spPr>
          <a:xfrm>
            <a:off x="3704264" y="1120091"/>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a16="http://schemas.microsoft.com/office/drawing/2014/main" xmlns="" id="{A731FE05-C3F8-44A3-BB55-6EFDE0781CCE}"/>
              </a:ext>
            </a:extLst>
          </p:cNvPr>
          <p:cNvSpPr/>
          <p:nvPr/>
        </p:nvSpPr>
        <p:spPr>
          <a:xfrm>
            <a:off x="4070484" y="2041024"/>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5963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fld id="{37290FF7-652B-4475-AEAB-8B1A5D23AE09}" type="slidenum">
              <a:rPr lang="en-US" smtClean="0"/>
              <a:t>18</a:t>
            </a:fld>
            <a:endParaRPr lang="en-US"/>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a16="http://schemas.microsoft.com/office/drawing/2014/main" xmlns="" id="{C4B97301-62D5-4D3A-B60B-AC5FC4284485}"/>
              </a:ext>
            </a:extLst>
          </p:cNvPr>
          <p:cNvSpPr/>
          <p:nvPr/>
        </p:nvSpPr>
        <p:spPr>
          <a:xfrm>
            <a:off x="3157035" y="2527848"/>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a16="http://schemas.microsoft.com/office/drawing/2014/main" xmlns="" id="{A731FE05-C3F8-44A3-BB55-6EFDE0781CCE}"/>
              </a:ext>
            </a:extLst>
          </p:cNvPr>
          <p:cNvSpPr/>
          <p:nvPr/>
        </p:nvSpPr>
        <p:spPr>
          <a:xfrm>
            <a:off x="3429014" y="3270358"/>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r>
              <a:rPr lang="en-US" dirty="0"/>
              <a:t>The age was less than 68 so the record drops to the next decision point.</a:t>
            </a:r>
          </a:p>
        </p:txBody>
      </p:sp>
    </p:spTree>
    <p:extLst>
      <p:ext uri="{BB962C8B-B14F-4D97-AF65-F5344CB8AC3E}">
        <p14:creationId xmlns:p14="http://schemas.microsoft.com/office/powerpoint/2010/main" val="3802068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dirty="0"/>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Yes</a:t>
              </a:r>
            </a:p>
            <a:p>
              <a:pPr algn="ctr"/>
              <a:r>
                <a:rPr lang="en-US" sz="1050" dirty="0"/>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r>
                <a:rPr lang="en-US" sz="1200" dirty="0"/>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r>
                <a:rPr lang="en-US" sz="1200" dirty="0"/>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r>
                <a:rPr lang="en-US" sz="1200" dirty="0"/>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r>
                <a:rPr lang="en-US" sz="1200" dirty="0"/>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fld id="{37290FF7-652B-4475-AEAB-8B1A5D23AE09}" type="slidenum">
              <a:rPr lang="en-US" smtClean="0"/>
              <a:t>19</a:t>
            </a:fld>
            <a:endParaRPr lang="en-US"/>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a16="http://schemas.microsoft.com/office/drawing/2014/main" xmlns="" id="{C4B97301-62D5-4D3A-B60B-AC5FC4284485}"/>
              </a:ext>
            </a:extLst>
          </p:cNvPr>
          <p:cNvSpPr/>
          <p:nvPr/>
        </p:nvSpPr>
        <p:spPr>
          <a:xfrm>
            <a:off x="3735869" y="4775766"/>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21" name="Arrow: Down 20">
            <a:extLst>
              <a:ext uri="{FF2B5EF4-FFF2-40B4-BE49-F238E27FC236}">
                <a16:creationId xmlns:a16="http://schemas.microsoft.com/office/drawing/2014/main" xmlns="" id="{A731FE05-C3F8-44A3-BB55-6EFDE0781CCE}"/>
              </a:ext>
            </a:extLst>
          </p:cNvPr>
          <p:cNvSpPr/>
          <p:nvPr/>
        </p:nvSpPr>
        <p:spPr>
          <a:xfrm rot="19848004">
            <a:off x="3798580" y="4380143"/>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xmlns=""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r>
              <a:rPr lang="en-US" dirty="0"/>
              <a:t>The duration is greater than 635 so the record lands at YES with a probability of 75% (6/8).</a:t>
            </a:r>
          </a:p>
        </p:txBody>
      </p:sp>
    </p:spTree>
    <p:extLst>
      <p:ext uri="{BB962C8B-B14F-4D97-AF65-F5344CB8AC3E}">
        <p14:creationId xmlns:p14="http://schemas.microsoft.com/office/powerpoint/2010/main" val="2901907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43134321"/>
              </p:ext>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a16="http://schemas.microsoft.com/office/drawing/2014/main" xmlns="" val="1000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a16="http://schemas.microsoft.com/office/drawing/2014/main" xmlns="" val="1000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a:p>
                  </a:txBody>
                  <a:tcPr/>
                </a:tc>
                <a:extLst>
                  <a:ext uri="{0D108BD9-81ED-4DB2-BD59-A6C34878D82A}">
                    <a16:rowId xmlns:a16="http://schemas.microsoft.com/office/drawing/2014/main" xmlns="" val="100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endParaRPr lang="en-US" dirty="0"/>
                    </a:p>
                  </a:txBody>
                  <a:tcPr/>
                </a:tc>
                <a:extLst>
                  <a:ext uri="{0D108BD9-81ED-4DB2-BD59-A6C34878D82A}">
                    <a16:rowId xmlns:a16="http://schemas.microsoft.com/office/drawing/2014/main" xmlns="" val="3853070941"/>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a16="http://schemas.microsoft.com/office/drawing/2014/main" xmlns="" val="3086568558"/>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a16="http://schemas.microsoft.com/office/drawing/2014/main" xmlns="" val="1739476882"/>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a16="http://schemas.microsoft.com/office/drawing/2014/main" xmlns="" val="4176223156"/>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a16="http://schemas.microsoft.com/office/drawing/2014/main" xmlns="" val="375788903"/>
                  </a:ext>
                </a:extLst>
              </a:tr>
              <a:tr h="370840">
                <a:tc>
                  <a:txBody>
                    <a:bodyPr/>
                    <a:lstStyle/>
                    <a:p>
                      <a:pPr algn="ctr"/>
                      <a:endParaRPr lang="en-US" sz="2000" b="0" strike="noStrike" dirty="0">
                        <a:solidFill>
                          <a:schemeClr val="tx1"/>
                        </a:solidFill>
                      </a:endParaRPr>
                    </a:p>
                  </a:txBody>
                  <a:tcPr/>
                </a:tc>
                <a:tc>
                  <a:txBody>
                    <a:bodyPr/>
                    <a:lstStyle/>
                    <a:p>
                      <a:pPr algn="ctr"/>
                      <a:endParaRPr lang="en-US" sz="2000" b="0" strike="noStrike" dirty="0">
                        <a:solidFill>
                          <a:schemeClr val="tx1"/>
                        </a:solidFill>
                      </a:endParaRPr>
                    </a:p>
                  </a:txBody>
                  <a:tcPr/>
                </a:tc>
                <a:tc>
                  <a:txBody>
                    <a:bodyPr/>
                    <a:lstStyle/>
                    <a:p>
                      <a:r>
                        <a:rPr lang="en-US" sz="2000" b="0" strike="noStrike" dirty="0">
                          <a:solidFill>
                            <a:schemeClr val="tx1"/>
                          </a:solidFill>
                        </a:rPr>
                        <a:t>Random Forests</a:t>
                      </a:r>
                    </a:p>
                  </a:txBody>
                  <a:tcPr/>
                </a:tc>
                <a:extLst>
                  <a:ext uri="{0D108BD9-81ED-4DB2-BD59-A6C34878D82A}">
                    <a16:rowId xmlns:a16="http://schemas.microsoft.com/office/drawing/2014/main" xmlns="" val="1479263652"/>
                  </a:ext>
                </a:extLst>
              </a:tr>
            </a:tbl>
          </a:graphicData>
        </a:graphic>
      </p:graphicFrame>
      <p:sp>
        <p:nvSpPr>
          <p:cNvPr id="5" name="Date Placeholder 4"/>
          <p:cNvSpPr>
            <a:spLocks noGrp="1"/>
          </p:cNvSpPr>
          <p:nvPr>
            <p:ph type="dt" sz="half" idx="10"/>
          </p:nvPr>
        </p:nvSpPr>
        <p:spPr/>
        <p:txBody>
          <a:bodyPr/>
          <a:lstStyle/>
          <a:p>
            <a:fld id="{9B19E99B-5349-415A-8E56-8E989211A366}" type="datetime1">
              <a:rPr lang="en-US" smtClean="0"/>
              <a:t>10/21/2018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2</a:t>
            </a:fld>
            <a:endParaRPr lang="en-US"/>
          </a:p>
        </p:txBody>
      </p:sp>
    </p:spTree>
    <p:extLst>
      <p:ext uri="{BB962C8B-B14F-4D97-AF65-F5344CB8AC3E}">
        <p14:creationId xmlns:p14="http://schemas.microsoft.com/office/powerpoint/2010/main" val="2454613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1C822ADE-CAD8-4FC5-AA4B-066A40169EBC}"/>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231DB28B-F86F-49C3-9E90-BBA54DEB762A}"/>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a16="http://schemas.microsoft.com/office/drawing/2014/main" xmlns="" id="{C1A7BFED-0798-47F8-9058-CB0D619631DA}"/>
              </a:ext>
            </a:extLst>
          </p:cNvPr>
          <p:cNvSpPr>
            <a:spLocks noGrp="1"/>
          </p:cNvSpPr>
          <p:nvPr>
            <p:ph type="sldNum" sz="quarter" idx="12"/>
          </p:nvPr>
        </p:nvSpPr>
        <p:spPr/>
        <p:txBody>
          <a:bodyPr/>
          <a:lstStyle/>
          <a:p>
            <a:r>
              <a:rPr lang="en-US" dirty="0" smtClean="0"/>
              <a:t>57</a:t>
            </a:r>
            <a:endParaRPr lang="en-US" dirty="0"/>
          </a:p>
        </p:txBody>
      </p:sp>
      <p:sp>
        <p:nvSpPr>
          <p:cNvPr id="5" name="Footer Placeholder 4">
            <a:extLst>
              <a:ext uri="{FF2B5EF4-FFF2-40B4-BE49-F238E27FC236}">
                <a16:creationId xmlns:a16="http://schemas.microsoft.com/office/drawing/2014/main" xmlns="" id="{A3B36522-D67D-44E0-A415-4E03F507B647}"/>
              </a:ext>
            </a:extLst>
          </p:cNvPr>
          <p:cNvSpPr>
            <a:spLocks noGrp="1"/>
          </p:cNvSpPr>
          <p:nvPr>
            <p:ph type="ftr" sz="quarter" idx="3"/>
          </p:nvPr>
        </p:nvSpPr>
        <p:spPr/>
        <p:txBody>
          <a:bodyPr/>
          <a:lstStyle/>
          <a:p>
            <a:r>
              <a:rPr lang="en-US"/>
              <a:t>Kwartler CSCI S-96</a:t>
            </a:r>
            <a:endParaRPr lang="en-US" dirty="0"/>
          </a:p>
        </p:txBody>
      </p:sp>
      <p:sp>
        <p:nvSpPr>
          <p:cNvPr id="20" name="Oval 19">
            <a:extLst>
              <a:ext uri="{FF2B5EF4-FFF2-40B4-BE49-F238E27FC236}">
                <a16:creationId xmlns:a16="http://schemas.microsoft.com/office/drawing/2014/main" xmlns="" id="{F90250E9-450A-4C3A-8431-4C62E3C1B187}"/>
              </a:ext>
            </a:extLst>
          </p:cNvPr>
          <p:cNvSpPr/>
          <p:nvPr/>
        </p:nvSpPr>
        <p:spPr>
          <a:xfrm>
            <a:off x="7344508" y="2900196"/>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Age = 39</a:t>
            </a:r>
          </a:p>
          <a:p>
            <a:pPr algn="ctr"/>
            <a:r>
              <a:rPr lang="en-US" sz="1050" dirty="0"/>
              <a:t>Duration = 640</a:t>
            </a:r>
          </a:p>
        </p:txBody>
      </p:sp>
      <p:sp>
        <p:nvSpPr>
          <p:cNvPr id="9" name="Oval 8">
            <a:extLst>
              <a:ext uri="{FF2B5EF4-FFF2-40B4-BE49-F238E27FC236}">
                <a16:creationId xmlns:a16="http://schemas.microsoft.com/office/drawing/2014/main" xmlns="" id="{845C0992-40C4-401A-8C5C-1BBEF49B6B98}"/>
              </a:ext>
            </a:extLst>
          </p:cNvPr>
          <p:cNvSpPr/>
          <p:nvPr/>
        </p:nvSpPr>
        <p:spPr>
          <a:xfrm>
            <a:off x="4038600" y="4191000"/>
            <a:ext cx="76200" cy="762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xmlns="" id="{5FEA02A4-3FD1-43C6-8A7A-06E8503A6BCE}"/>
              </a:ext>
            </a:extLst>
          </p:cNvPr>
          <p:cNvCxnSpPr>
            <a:stCxn id="9" idx="7"/>
            <a:endCxn id="20" idx="2"/>
          </p:cNvCxnSpPr>
          <p:nvPr/>
        </p:nvCxnSpPr>
        <p:spPr>
          <a:xfrm flipV="1">
            <a:off x="4103641" y="3383569"/>
            <a:ext cx="3240867" cy="818590"/>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09538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10/21/2018</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a:xfrm>
            <a:off x="628650" y="365126"/>
            <a:ext cx="8286750" cy="591477"/>
          </a:xfrm>
        </p:spPr>
        <p:txBody>
          <a:bodyPr/>
          <a:lstStyle/>
          <a:p>
            <a:r>
              <a:rPr lang="en-US" dirty="0"/>
              <a:t>Let’s drop another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xmlns="" id="{C4B97301-62D5-4D3A-B60B-AC5FC4284485}"/>
              </a:ext>
            </a:extLst>
          </p:cNvPr>
          <p:cNvSpPr/>
          <p:nvPr/>
        </p:nvSpPr>
        <p:spPr>
          <a:xfrm>
            <a:off x="3704264" y="1120091"/>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a16="http://schemas.microsoft.com/office/drawing/2014/main" xmlns="" id="{A731FE05-C3F8-44A3-BB55-6EFDE0781CCE}"/>
              </a:ext>
            </a:extLst>
          </p:cNvPr>
          <p:cNvSpPr/>
          <p:nvPr/>
        </p:nvSpPr>
        <p:spPr>
          <a:xfrm>
            <a:off x="4070484" y="2041024"/>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28958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10/21/2018</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xmlns="" id="{C4B97301-62D5-4D3A-B60B-AC5FC4284485}"/>
              </a:ext>
            </a:extLst>
          </p:cNvPr>
          <p:cNvSpPr/>
          <p:nvPr/>
        </p:nvSpPr>
        <p:spPr>
          <a:xfrm>
            <a:off x="3157035" y="2527848"/>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a16="http://schemas.microsoft.com/office/drawing/2014/main" xmlns="" id="{A731FE05-C3F8-44A3-BB55-6EFDE0781CCE}"/>
              </a:ext>
            </a:extLst>
          </p:cNvPr>
          <p:cNvSpPr/>
          <p:nvPr/>
        </p:nvSpPr>
        <p:spPr>
          <a:xfrm>
            <a:off x="3429014" y="3270358"/>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xmlns="" id="{2E862172-BFCE-4A92-9D62-B4EACB71372C}"/>
              </a:ext>
            </a:extLst>
          </p:cNvPr>
          <p:cNvSpPr txBox="1"/>
          <p:nvPr/>
        </p:nvSpPr>
        <p:spPr>
          <a:xfrm>
            <a:off x="5791200" y="1604518"/>
            <a:ext cx="3200400" cy="92333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age was less than 68 so the record drops to the next decision point.</a:t>
            </a:r>
          </a:p>
        </p:txBody>
      </p:sp>
    </p:spTree>
    <p:extLst>
      <p:ext uri="{BB962C8B-B14F-4D97-AF65-F5344CB8AC3E}">
        <p14:creationId xmlns:p14="http://schemas.microsoft.com/office/powerpoint/2010/main" val="8340199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xmlns="" id="{8B8BE827-933F-443E-B883-5DF9BF8EF841}"/>
              </a:ext>
            </a:extLst>
          </p:cNvPr>
          <p:cNvGrpSpPr/>
          <p:nvPr/>
        </p:nvGrpSpPr>
        <p:grpSpPr>
          <a:xfrm>
            <a:off x="2650881" y="2252000"/>
            <a:ext cx="3256935" cy="3810000"/>
            <a:chOff x="228600" y="1447800"/>
            <a:chExt cx="4038600" cy="4724400"/>
          </a:xfrm>
        </p:grpSpPr>
        <p:sp>
          <p:nvSpPr>
            <p:cNvPr id="40" name="Oval 39">
              <a:extLst>
                <a:ext uri="{FF2B5EF4-FFF2-40B4-BE49-F238E27FC236}">
                  <a16:creationId xmlns:a16="http://schemas.microsoft.com/office/drawing/2014/main" xmlns="" id="{5CBF27BA-EA3D-44C7-839A-38BF5E1402A6}"/>
                </a:ext>
              </a:extLst>
            </p:cNvPr>
            <p:cNvSpPr/>
            <p:nvPr/>
          </p:nvSpPr>
          <p:spPr>
            <a:xfrm>
              <a:off x="1436077" y="144780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&gt; 68</a:t>
              </a:r>
            </a:p>
          </p:txBody>
        </p:sp>
        <p:sp>
          <p:nvSpPr>
            <p:cNvPr id="41" name="Oval 40">
              <a:extLst>
                <a:ext uri="{FF2B5EF4-FFF2-40B4-BE49-F238E27FC236}">
                  <a16:creationId xmlns:a16="http://schemas.microsoft.com/office/drawing/2014/main" xmlns="" id="{50448AE2-1E4A-4667-93D5-F5AFC5AEFA5D}"/>
                </a:ext>
              </a:extLst>
            </p:cNvPr>
            <p:cNvSpPr/>
            <p:nvPr/>
          </p:nvSpPr>
          <p:spPr>
            <a:xfrm>
              <a:off x="652096" y="3188970"/>
              <a:ext cx="1249973" cy="124997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&gt; 635</a:t>
              </a:r>
            </a:p>
          </p:txBody>
        </p:sp>
        <p:cxnSp>
          <p:nvCxnSpPr>
            <p:cNvPr id="42" name="Straight Arrow Connector 41">
              <a:extLst>
                <a:ext uri="{FF2B5EF4-FFF2-40B4-BE49-F238E27FC236}">
                  <a16:creationId xmlns:a16="http://schemas.microsoft.com/office/drawing/2014/main" xmlns="" id="{34969B1E-1DB7-492F-B371-869CF62F58BD}"/>
                </a:ext>
              </a:extLst>
            </p:cNvPr>
            <p:cNvCxnSpPr>
              <a:stCxn id="40" idx="3"/>
              <a:endCxn id="41" idx="0"/>
            </p:cNvCxnSpPr>
            <p:nvPr/>
          </p:nvCxnSpPr>
          <p:spPr>
            <a:xfrm flipH="1">
              <a:off x="1277083" y="2514719"/>
              <a:ext cx="342048" cy="67425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4A96E649-FA61-4E0B-85A7-6C8C30260C6A}"/>
                </a:ext>
              </a:extLst>
            </p:cNvPr>
            <p:cNvSpPr/>
            <p:nvPr/>
          </p:nvSpPr>
          <p:spPr>
            <a:xfrm>
              <a:off x="228600"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No (9 of 91)</a:t>
              </a:r>
            </a:p>
          </p:txBody>
        </p:sp>
        <p:sp>
          <p:nvSpPr>
            <p:cNvPr id="44" name="Rectangle 43">
              <a:extLst>
                <a:ext uri="{FF2B5EF4-FFF2-40B4-BE49-F238E27FC236}">
                  <a16:creationId xmlns:a16="http://schemas.microsoft.com/office/drawing/2014/main" xmlns="" id="{15FE8402-A36F-4A1F-AFDB-6C3FFB01B389}"/>
                </a:ext>
              </a:extLst>
            </p:cNvPr>
            <p:cNvSpPr/>
            <p:nvPr/>
          </p:nvSpPr>
          <p:spPr>
            <a:xfrm>
              <a:off x="1723658"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 (6 of 8)</a:t>
              </a:r>
            </a:p>
          </p:txBody>
        </p:sp>
        <p:sp>
          <p:nvSpPr>
            <p:cNvPr id="45" name="Rectangle 44">
              <a:extLst>
                <a:ext uri="{FF2B5EF4-FFF2-40B4-BE49-F238E27FC236}">
                  <a16:creationId xmlns:a16="http://schemas.microsoft.com/office/drawing/2014/main" xmlns="" id="{D331F5A4-C5B4-4869-B5B7-BD16D2307FFA}"/>
                </a:ext>
              </a:extLst>
            </p:cNvPr>
            <p:cNvSpPr/>
            <p:nvPr/>
          </p:nvSpPr>
          <p:spPr>
            <a:xfrm>
              <a:off x="3218717" y="5562600"/>
              <a:ext cx="1048483" cy="609600"/>
            </a:xfrm>
            <a:prstGeom prst="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Yes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(1 of 1) </a:t>
              </a:r>
            </a:p>
          </p:txBody>
        </p:sp>
        <p:cxnSp>
          <p:nvCxnSpPr>
            <p:cNvPr id="46" name="Straight Arrow Connector 45">
              <a:extLst>
                <a:ext uri="{FF2B5EF4-FFF2-40B4-BE49-F238E27FC236}">
                  <a16:creationId xmlns:a16="http://schemas.microsoft.com/office/drawing/2014/main" xmlns="" id="{84794175-DB9B-4BBA-8E08-67FF42C32DDA}"/>
                </a:ext>
              </a:extLst>
            </p:cNvPr>
            <p:cNvCxnSpPr>
              <a:cxnSpLocks/>
              <a:stCxn id="40" idx="5"/>
              <a:endCxn id="45" idx="0"/>
            </p:cNvCxnSpPr>
            <p:nvPr/>
          </p:nvCxnSpPr>
          <p:spPr>
            <a:xfrm>
              <a:off x="2502996" y="2514719"/>
              <a:ext cx="1239963" cy="304788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9173DC51-BADE-4F2D-BA8B-7F7722D68ED9}"/>
                </a:ext>
              </a:extLst>
            </p:cNvPr>
            <p:cNvCxnSpPr>
              <a:stCxn id="41" idx="5"/>
              <a:endCxn id="44" idx="0"/>
            </p:cNvCxnSpPr>
            <p:nvPr/>
          </p:nvCxnSpPr>
          <p:spPr>
            <a:xfrm>
              <a:off x="1719015" y="4255889"/>
              <a:ext cx="528885"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xmlns="" id="{0A9A315E-0B77-4A3E-9206-E22C5B5C1578}"/>
                </a:ext>
              </a:extLst>
            </p:cNvPr>
            <p:cNvCxnSpPr>
              <a:cxnSpLocks/>
              <a:stCxn id="41" idx="3"/>
              <a:endCxn id="43" idx="0"/>
            </p:cNvCxnSpPr>
            <p:nvPr/>
          </p:nvCxnSpPr>
          <p:spPr>
            <a:xfrm flipH="1">
              <a:off x="752842" y="4255889"/>
              <a:ext cx="82308" cy="1306711"/>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xmlns="" id="{E27D80DF-63AF-4963-BD60-4026ECF0379C}"/>
                </a:ext>
              </a:extLst>
            </p:cNvPr>
            <p:cNvSpPr txBox="1"/>
            <p:nvPr/>
          </p:nvSpPr>
          <p:spPr>
            <a:xfrm>
              <a:off x="2529382" y="2377943"/>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0" name="TextBox 49">
              <a:extLst>
                <a:ext uri="{FF2B5EF4-FFF2-40B4-BE49-F238E27FC236}">
                  <a16:creationId xmlns:a16="http://schemas.microsoft.com/office/drawing/2014/main" xmlns="" id="{6C37EEEC-22EB-421B-B9D0-D76B2C7DCF09}"/>
                </a:ext>
              </a:extLst>
            </p:cNvPr>
            <p:cNvSpPr txBox="1"/>
            <p:nvPr/>
          </p:nvSpPr>
          <p:spPr>
            <a:xfrm>
              <a:off x="1735996" y="4042455"/>
              <a:ext cx="3868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Yes</a:t>
              </a:r>
            </a:p>
          </p:txBody>
        </p:sp>
        <p:sp>
          <p:nvSpPr>
            <p:cNvPr id="51" name="TextBox 50">
              <a:extLst>
                <a:ext uri="{FF2B5EF4-FFF2-40B4-BE49-F238E27FC236}">
                  <a16:creationId xmlns:a16="http://schemas.microsoft.com/office/drawing/2014/main" xmlns="" id="{5549604F-743C-430E-BBF4-EF8B77637033}"/>
                </a:ext>
              </a:extLst>
            </p:cNvPr>
            <p:cNvSpPr txBox="1"/>
            <p:nvPr/>
          </p:nvSpPr>
          <p:spPr>
            <a:xfrm>
              <a:off x="1193485" y="2331783"/>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sp>
          <p:nvSpPr>
            <p:cNvPr id="52" name="TextBox 51">
              <a:extLst>
                <a:ext uri="{FF2B5EF4-FFF2-40B4-BE49-F238E27FC236}">
                  <a16:creationId xmlns:a16="http://schemas.microsoft.com/office/drawing/2014/main" xmlns="" id="{5C0FE9E4-CFBF-4714-AF7F-09E924793143}"/>
                </a:ext>
              </a:extLst>
            </p:cNvPr>
            <p:cNvSpPr txBox="1"/>
            <p:nvPr/>
          </p:nvSpPr>
          <p:spPr>
            <a:xfrm>
              <a:off x="436081" y="4082164"/>
              <a:ext cx="365806"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rPr>
                <a:t>No</a:t>
              </a:r>
            </a:p>
          </p:txBody>
        </p:sp>
      </p:grpSp>
      <p:sp>
        <p:nvSpPr>
          <p:cNvPr id="2" name="Date Placeholder 1">
            <a:extLst>
              <a:ext uri="{FF2B5EF4-FFF2-40B4-BE49-F238E27FC236}">
                <a16:creationId xmlns:a16="http://schemas.microsoft.com/office/drawing/2014/main" xmlns="" id="{B8ED9993-5BC1-409C-87A3-79F656C793C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10/21/2018</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xmlns="" id="{74125CF7-222C-4365-B46A-F1EFED8213D7}"/>
              </a:ext>
            </a:extLst>
          </p:cNvPr>
          <p:cNvSpPr>
            <a:spLocks noGrp="1"/>
          </p:cNvSpPr>
          <p:nvPr>
            <p:ph type="title"/>
          </p:nvPr>
        </p:nvSpPr>
        <p:spPr/>
        <p:txBody>
          <a:bodyPr/>
          <a:lstStyle/>
          <a:p>
            <a:r>
              <a:rPr lang="en-US" dirty="0"/>
              <a:t>Let’s drop a new record down our </a:t>
            </a:r>
            <a:r>
              <a:rPr lang="en-US" dirty="0" err="1"/>
              <a:t>plinko</a:t>
            </a:r>
            <a:r>
              <a:rPr lang="en-US" dirty="0"/>
              <a:t> tree</a:t>
            </a:r>
          </a:p>
        </p:txBody>
      </p:sp>
      <p:sp>
        <p:nvSpPr>
          <p:cNvPr id="4" name="Slide Number Placeholder 3">
            <a:extLst>
              <a:ext uri="{FF2B5EF4-FFF2-40B4-BE49-F238E27FC236}">
                <a16:creationId xmlns:a16="http://schemas.microsoft.com/office/drawing/2014/main" xmlns="" id="{1622718E-B7F3-4361-9A5A-C403876E2F3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xmlns="" id="{A4BDCFDF-3D86-483E-A9AE-50A3B58B2260}"/>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xmlns="" id="{C4B97301-62D5-4D3A-B60B-AC5FC4284485}"/>
              </a:ext>
            </a:extLst>
          </p:cNvPr>
          <p:cNvSpPr/>
          <p:nvPr/>
        </p:nvSpPr>
        <p:spPr>
          <a:xfrm>
            <a:off x="2290740" y="4804313"/>
            <a:ext cx="947872" cy="867941"/>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a:t>
            </a:r>
            <a:r>
              <a:rPr lang="en-US" sz="1050" dirty="0">
                <a:solidFill>
                  <a:prstClr val="white"/>
                </a:solidFill>
                <a:latin typeface="Calibri" panose="020F0502020204030204"/>
              </a:rPr>
              <a:t>25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 name="Arrow: Down 20">
            <a:extLst>
              <a:ext uri="{FF2B5EF4-FFF2-40B4-BE49-F238E27FC236}">
                <a16:creationId xmlns:a16="http://schemas.microsoft.com/office/drawing/2014/main" xmlns="" id="{A731FE05-C3F8-44A3-BB55-6EFDE0781CCE}"/>
              </a:ext>
            </a:extLst>
          </p:cNvPr>
          <p:cNvSpPr/>
          <p:nvPr/>
        </p:nvSpPr>
        <p:spPr>
          <a:xfrm rot="1339528">
            <a:off x="3060996" y="4350712"/>
            <a:ext cx="281348" cy="6269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xmlns="" id="{2E862172-BFCE-4A92-9D62-B4EACB71372C}"/>
              </a:ext>
            </a:extLst>
          </p:cNvPr>
          <p:cNvSpPr txBox="1"/>
          <p:nvPr/>
        </p:nvSpPr>
        <p:spPr>
          <a:xfrm>
            <a:off x="5791200" y="1604518"/>
            <a:ext cx="3200400" cy="1477328"/>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prstClr val="black"/>
                </a:solidFill>
                <a:latin typeface="Calibri" panose="020F0502020204030204"/>
              </a:rPr>
              <a:t>Now the duration is less than 635 so the record drops to the terminal “NO”  and has a probability of accepting the loan offer of ~10%</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217025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1C822ADE-CAD8-4FC5-AA4B-066A40169EBC}"/>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231DB28B-F86F-49C3-9E90-BBA54DEB76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00A58B-DD98-43D0-B791-721480A02982}" type="datetime1">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10/21/2018</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xmlns="" id="{B10DF302-8836-406C-93BA-FC26714BD6C5}"/>
              </a:ext>
            </a:extLst>
          </p:cNvPr>
          <p:cNvSpPr>
            <a:spLocks noGrp="1"/>
          </p:cNvSpPr>
          <p:nvPr>
            <p:ph type="title"/>
          </p:nvPr>
        </p:nvSpPr>
        <p:spPr/>
        <p:txBody>
          <a:bodyPr/>
          <a:lstStyle/>
          <a:p>
            <a:r>
              <a:rPr lang="en-US" dirty="0"/>
              <a:t>2 Rule Tree</a:t>
            </a:r>
          </a:p>
        </p:txBody>
      </p:sp>
      <p:sp>
        <p:nvSpPr>
          <p:cNvPr id="4" name="Slide Number Placeholder 3">
            <a:extLst>
              <a:ext uri="{FF2B5EF4-FFF2-40B4-BE49-F238E27FC236}">
                <a16:creationId xmlns:a16="http://schemas.microsoft.com/office/drawing/2014/main" xmlns="" id="{C1A7BFED-0798-47F8-9058-CB0D619631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7290FF7-652B-4475-AEAB-8B1A5D23AE09}" type="slidenum">
              <a:rPr kumimoji="0" lang="en-US" sz="9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xmlns="" id="{A3B36522-D67D-44E0-A415-4E03F507B647}"/>
              </a:ext>
            </a:extLst>
          </p:cNvPr>
          <p:cNvSpPr>
            <a:spLocks noGrp="1"/>
          </p:cNvSpPr>
          <p:nvPr>
            <p:ph type="ftr" sz="quarter" idx="3"/>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Kwartler CSCI S-96</a:t>
            </a:r>
            <a:endParaRPr kumimoji="0" lang="en-US" sz="9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20" name="Oval 19">
            <a:extLst>
              <a:ext uri="{FF2B5EF4-FFF2-40B4-BE49-F238E27FC236}">
                <a16:creationId xmlns:a16="http://schemas.microsoft.com/office/drawing/2014/main" xmlns="" id="{F90250E9-450A-4C3A-8431-4C62E3C1B187}"/>
              </a:ext>
            </a:extLst>
          </p:cNvPr>
          <p:cNvSpPr/>
          <p:nvPr/>
        </p:nvSpPr>
        <p:spPr>
          <a:xfrm>
            <a:off x="7501563" y="3987444"/>
            <a:ext cx="1013787" cy="966745"/>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Age = 25</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rPr>
              <a:t>Duration = </a:t>
            </a:r>
            <a:r>
              <a:rPr lang="en-US" sz="1050" dirty="0">
                <a:solidFill>
                  <a:prstClr val="white"/>
                </a:solidFill>
                <a:latin typeface="Calibri" panose="020F0502020204030204"/>
              </a:rPr>
              <a:t>365</a:t>
            </a:r>
            <a:endParaRPr kumimoji="0" lang="en-US" sz="105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Oval 8">
            <a:extLst>
              <a:ext uri="{FF2B5EF4-FFF2-40B4-BE49-F238E27FC236}">
                <a16:creationId xmlns:a16="http://schemas.microsoft.com/office/drawing/2014/main" xmlns="" id="{845C0992-40C4-401A-8C5C-1BBEF49B6B98}"/>
              </a:ext>
            </a:extLst>
          </p:cNvPr>
          <p:cNvSpPr/>
          <p:nvPr/>
        </p:nvSpPr>
        <p:spPr>
          <a:xfrm>
            <a:off x="3276600" y="5181600"/>
            <a:ext cx="76200" cy="76200"/>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Arrow Connector 15">
            <a:extLst>
              <a:ext uri="{FF2B5EF4-FFF2-40B4-BE49-F238E27FC236}">
                <a16:creationId xmlns:a16="http://schemas.microsoft.com/office/drawing/2014/main" xmlns="" id="{5FEA02A4-3FD1-43C6-8A7A-06E8503A6BCE}"/>
              </a:ext>
            </a:extLst>
          </p:cNvPr>
          <p:cNvCxnSpPr>
            <a:stCxn id="9" idx="7"/>
            <a:endCxn id="20" idx="2"/>
          </p:cNvCxnSpPr>
          <p:nvPr/>
        </p:nvCxnSpPr>
        <p:spPr>
          <a:xfrm flipV="1">
            <a:off x="3341641" y="4470817"/>
            <a:ext cx="4159922" cy="721942"/>
          </a:xfrm>
          <a:prstGeom prst="straightConnector1">
            <a:avLst/>
          </a:prstGeom>
          <a:ln>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xmlns="" id="{6D468015-C3F5-4F3D-8C64-1BFE1185EEB2}"/>
              </a:ext>
            </a:extLst>
          </p:cNvPr>
          <p:cNvSpPr txBox="1"/>
          <p:nvPr/>
        </p:nvSpPr>
        <p:spPr>
          <a:xfrm>
            <a:off x="5744308" y="1439976"/>
            <a:ext cx="3200400" cy="1600438"/>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Keep in mind a different algorithm may have come to a different conclusion…what about KNN?  Also, adding more rules may find the local structure closer to this point so some judgment must still be made when constructing a tree.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39825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pPr eaLnBrk="1" hangingPunct="1"/>
            <a:r>
              <a:rPr lang="en-US" altLang="en-US" dirty="0"/>
              <a:t>How a decision tree really splits data.</a:t>
            </a:r>
          </a:p>
        </p:txBody>
      </p:sp>
      <p:sp>
        <p:nvSpPr>
          <p:cNvPr id="16387" name="Content Placeholder 2"/>
          <p:cNvSpPr>
            <a:spLocks noGrp="1"/>
          </p:cNvSpPr>
          <p:nvPr>
            <p:ph sz="quarter" idx="1"/>
          </p:nvPr>
        </p:nvSpPr>
        <p:spPr/>
        <p:txBody>
          <a:bodyPr/>
          <a:lstStyle/>
          <a:p>
            <a:pPr eaLnBrk="1" hangingPunct="1"/>
            <a:r>
              <a:rPr lang="en-US" altLang="en-US" dirty="0"/>
              <a:t>Order records according to one variable, say duration</a:t>
            </a:r>
          </a:p>
          <a:p>
            <a:pPr eaLnBrk="1" hangingPunct="1"/>
            <a:r>
              <a:rPr lang="en-US" altLang="en-US" dirty="0"/>
              <a:t>Take a predictor value, say 600 (from the first record) and divide records into those with duration &gt;= 600 and those &lt; 600</a:t>
            </a:r>
          </a:p>
          <a:p>
            <a:pPr eaLnBrk="1" hangingPunct="1"/>
            <a:r>
              <a:rPr lang="en-US" altLang="en-US" dirty="0"/>
              <a:t>Measure resulting purity (homogeneity) of class in each resulting portion</a:t>
            </a:r>
          </a:p>
          <a:p>
            <a:pPr eaLnBrk="1" hangingPunct="1"/>
            <a:r>
              <a:rPr lang="en-US" altLang="en-US" dirty="0"/>
              <a:t>Try all other split values within the duration vector</a:t>
            </a:r>
          </a:p>
          <a:p>
            <a:pPr eaLnBrk="1" hangingPunct="1"/>
            <a:r>
              <a:rPr lang="en-US" altLang="en-US" dirty="0"/>
              <a:t>Repeat for other variable(s)</a:t>
            </a:r>
          </a:p>
          <a:p>
            <a:pPr eaLnBrk="1" hangingPunct="1"/>
            <a:r>
              <a:rPr lang="en-US" altLang="en-US" dirty="0"/>
              <a:t>Select the one variable &amp; split that yields the most purity</a:t>
            </a:r>
          </a:p>
          <a:p>
            <a:pPr eaLnBrk="1" hangingPunct="1"/>
            <a:r>
              <a:rPr lang="en-US" altLang="en-US" dirty="0">
                <a:solidFill>
                  <a:schemeClr val="accent6"/>
                </a:solidFill>
              </a:rPr>
              <a:t>Since it splits at various values within a single vector, there is no need to standardize (center, scale, normalize).</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10/21/2018</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62</a:t>
            </a:r>
            <a:endParaRPr lang="en-US" dirty="0"/>
          </a:p>
        </p:txBody>
      </p:sp>
    </p:spTree>
    <p:extLst>
      <p:ext uri="{BB962C8B-B14F-4D97-AF65-F5344CB8AC3E}">
        <p14:creationId xmlns:p14="http://schemas.microsoft.com/office/powerpoint/2010/main" val="33880010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42E0C9CE-67EB-4AD0-836D-C783C61D2488}"/>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a16="http://schemas.microsoft.com/office/drawing/2014/main" xmlns="" id="{266C3AAE-17CC-4F12-939B-CC4079F7A6FA}"/>
              </a:ext>
            </a:extLst>
          </p:cNvPr>
          <p:cNvSpPr>
            <a:spLocks noGrp="1"/>
          </p:cNvSpPr>
          <p:nvPr>
            <p:ph type="sldNum" sz="quarter" idx="12"/>
          </p:nvPr>
        </p:nvSpPr>
        <p:spPr/>
        <p:txBody>
          <a:bodyPr/>
          <a:lstStyle/>
          <a:p>
            <a:fld id="{37290FF7-652B-4475-AEAB-8B1A5D23AE09}" type="slidenum">
              <a:rPr lang="en-US" smtClean="0"/>
              <a:t>26</a:t>
            </a:fld>
            <a:endParaRPr lang="en-US"/>
          </a:p>
        </p:txBody>
      </p:sp>
      <p:sp>
        <p:nvSpPr>
          <p:cNvPr id="5" name="Footer Placeholder 4">
            <a:extLst>
              <a:ext uri="{FF2B5EF4-FFF2-40B4-BE49-F238E27FC236}">
                <a16:creationId xmlns:a16="http://schemas.microsoft.com/office/drawing/2014/main" xmlns=""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E97BFE1E-5F1A-4D5B-A90C-2D63F23FB9BF}"/>
              </a:ext>
            </a:extLst>
          </p:cNvPr>
          <p:cNvSpPr txBox="1"/>
          <p:nvPr/>
        </p:nvSpPr>
        <p:spPr>
          <a:xfrm>
            <a:off x="5744308" y="1439976"/>
            <a:ext cx="3200400" cy="738664"/>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2 rules still have some impurity in each section.  Maybe we should keep adding rules.</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2419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42E0C9CE-67EB-4AD0-836D-C783C61D2488}"/>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a16="http://schemas.microsoft.com/office/drawing/2014/main" xmlns="" id="{266C3AAE-17CC-4F12-939B-CC4079F7A6FA}"/>
              </a:ext>
            </a:extLst>
          </p:cNvPr>
          <p:cNvSpPr>
            <a:spLocks noGrp="1"/>
          </p:cNvSpPr>
          <p:nvPr>
            <p:ph type="sldNum" sz="quarter" idx="12"/>
          </p:nvPr>
        </p:nvSpPr>
        <p:spPr/>
        <p:txBody>
          <a:bodyPr/>
          <a:lstStyle/>
          <a:p>
            <a:fld id="{37290FF7-652B-4475-AEAB-8B1A5D23AE09}" type="slidenum">
              <a:rPr lang="en-US" smtClean="0"/>
              <a:t>27</a:t>
            </a:fld>
            <a:endParaRPr lang="en-US"/>
          </a:p>
        </p:txBody>
      </p:sp>
      <p:sp>
        <p:nvSpPr>
          <p:cNvPr id="5" name="Footer Placeholder 4">
            <a:extLst>
              <a:ext uri="{FF2B5EF4-FFF2-40B4-BE49-F238E27FC236}">
                <a16:creationId xmlns:a16="http://schemas.microsoft.com/office/drawing/2014/main" xmlns=""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E97BFE1E-5F1A-4D5B-A90C-2D63F23FB9BF}"/>
              </a:ext>
            </a:extLst>
          </p:cNvPr>
          <p:cNvSpPr txBox="1"/>
          <p:nvPr/>
        </p:nvSpPr>
        <p:spPr>
          <a:xfrm>
            <a:off x="5744308" y="1439976"/>
            <a:ext cx="3200400" cy="307777"/>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Adding this rule improves the purity</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xmlns="" id="{F1B989BF-6D09-4F99-8558-B02294075237}"/>
              </a:ext>
            </a:extLst>
          </p:cNvPr>
          <p:cNvCxnSpPr/>
          <p:nvPr/>
        </p:nvCxnSpPr>
        <p:spPr>
          <a:xfrm flipH="1">
            <a:off x="1295400" y="55626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xmlns="" id="{A85B5247-BAD5-4715-BC07-F01B88B46BFC}"/>
              </a:ext>
            </a:extLst>
          </p:cNvPr>
          <p:cNvSpPr txBox="1"/>
          <p:nvPr/>
        </p:nvSpPr>
        <p:spPr>
          <a:xfrm>
            <a:off x="279565" y="5377934"/>
            <a:ext cx="995465" cy="369332"/>
          </a:xfrm>
          <a:prstGeom prst="rect">
            <a:avLst/>
          </a:prstGeom>
          <a:noFill/>
        </p:spPr>
        <p:txBody>
          <a:bodyPr wrap="none" rtlCol="0">
            <a:spAutoFit/>
          </a:bodyPr>
          <a:lstStyle/>
          <a:p>
            <a:r>
              <a:rPr lang="en-US" dirty="0"/>
              <a:t>Age &lt; 22</a:t>
            </a:r>
          </a:p>
        </p:txBody>
      </p:sp>
    </p:spTree>
    <p:extLst>
      <p:ext uri="{BB962C8B-B14F-4D97-AF65-F5344CB8AC3E}">
        <p14:creationId xmlns:p14="http://schemas.microsoft.com/office/powerpoint/2010/main" val="9356376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42E0C9CE-67EB-4AD0-836D-C783C61D2488}"/>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a16="http://schemas.microsoft.com/office/drawing/2014/main" xmlns="" id="{266C3AAE-17CC-4F12-939B-CC4079F7A6FA}"/>
              </a:ext>
            </a:extLst>
          </p:cNvPr>
          <p:cNvSpPr>
            <a:spLocks noGrp="1"/>
          </p:cNvSpPr>
          <p:nvPr>
            <p:ph type="sldNum" sz="quarter" idx="12"/>
          </p:nvPr>
        </p:nvSpPr>
        <p:spPr/>
        <p:txBody>
          <a:bodyPr/>
          <a:lstStyle/>
          <a:p>
            <a:fld id="{37290FF7-652B-4475-AEAB-8B1A5D23AE09}" type="slidenum">
              <a:rPr lang="en-US" smtClean="0"/>
              <a:t>28</a:t>
            </a:fld>
            <a:endParaRPr lang="en-US"/>
          </a:p>
        </p:txBody>
      </p:sp>
      <p:sp>
        <p:nvSpPr>
          <p:cNvPr id="5" name="Footer Placeholder 4">
            <a:extLst>
              <a:ext uri="{FF2B5EF4-FFF2-40B4-BE49-F238E27FC236}">
                <a16:creationId xmlns:a16="http://schemas.microsoft.com/office/drawing/2014/main" xmlns=""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E97BFE1E-5F1A-4D5B-A90C-2D63F23FB9BF}"/>
              </a:ext>
            </a:extLst>
          </p:cNvPr>
          <p:cNvSpPr txBox="1"/>
          <p:nvPr/>
        </p:nvSpPr>
        <p:spPr>
          <a:xfrm>
            <a:off x="5744308" y="1439976"/>
            <a:ext cx="3200400"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These additional rules look like they help too.</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xmlns="" id="{F1B989BF-6D09-4F99-8558-B02294075237}"/>
              </a:ext>
            </a:extLst>
          </p:cNvPr>
          <p:cNvCxnSpPr/>
          <p:nvPr/>
        </p:nvCxnSpPr>
        <p:spPr>
          <a:xfrm flipH="1">
            <a:off x="1295400" y="55626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xmlns="" id="{A85B5247-BAD5-4715-BC07-F01B88B46BFC}"/>
              </a:ext>
            </a:extLst>
          </p:cNvPr>
          <p:cNvSpPr txBox="1"/>
          <p:nvPr/>
        </p:nvSpPr>
        <p:spPr>
          <a:xfrm>
            <a:off x="279565" y="5377934"/>
            <a:ext cx="995465" cy="369332"/>
          </a:xfrm>
          <a:prstGeom prst="rect">
            <a:avLst/>
          </a:prstGeom>
          <a:noFill/>
        </p:spPr>
        <p:txBody>
          <a:bodyPr wrap="none" rtlCol="0">
            <a:spAutoFit/>
          </a:bodyPr>
          <a:lstStyle/>
          <a:p>
            <a:r>
              <a:rPr lang="en-US" dirty="0"/>
              <a:t>Age &lt; 22</a:t>
            </a:r>
          </a:p>
        </p:txBody>
      </p:sp>
      <p:cxnSp>
        <p:nvCxnSpPr>
          <p:cNvPr id="11" name="Straight Connector 10">
            <a:extLst>
              <a:ext uri="{FF2B5EF4-FFF2-40B4-BE49-F238E27FC236}">
                <a16:creationId xmlns:a16="http://schemas.microsoft.com/office/drawing/2014/main" xmlns="" id="{B56B45D8-4AF9-4A75-B1BC-F37A316684D3}"/>
              </a:ext>
            </a:extLst>
          </p:cNvPr>
          <p:cNvCxnSpPr/>
          <p:nvPr/>
        </p:nvCxnSpPr>
        <p:spPr>
          <a:xfrm flipH="1">
            <a:off x="1295400" y="2667000"/>
            <a:ext cx="266700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xmlns="" id="{7910CBFE-AE67-4759-9761-F48B3425AE17}"/>
              </a:ext>
            </a:extLst>
          </p:cNvPr>
          <p:cNvSpPr txBox="1"/>
          <p:nvPr/>
        </p:nvSpPr>
        <p:spPr>
          <a:xfrm>
            <a:off x="279565" y="2482334"/>
            <a:ext cx="995465" cy="369332"/>
          </a:xfrm>
          <a:prstGeom prst="rect">
            <a:avLst/>
          </a:prstGeom>
          <a:noFill/>
        </p:spPr>
        <p:txBody>
          <a:bodyPr wrap="none" rtlCol="0">
            <a:spAutoFit/>
          </a:bodyPr>
          <a:lstStyle/>
          <a:p>
            <a:r>
              <a:rPr lang="en-US" dirty="0"/>
              <a:t>Age &gt; 62</a:t>
            </a:r>
          </a:p>
        </p:txBody>
      </p:sp>
      <p:cxnSp>
        <p:nvCxnSpPr>
          <p:cNvPr id="13" name="Straight Connector 12">
            <a:extLst>
              <a:ext uri="{FF2B5EF4-FFF2-40B4-BE49-F238E27FC236}">
                <a16:creationId xmlns:a16="http://schemas.microsoft.com/office/drawing/2014/main" xmlns="" id="{CC76F8C8-40AA-448A-8AA7-F73668022F4C}"/>
              </a:ext>
            </a:extLst>
          </p:cNvPr>
          <p:cNvCxnSpPr>
            <a:cxnSpLocks/>
          </p:cNvCxnSpPr>
          <p:nvPr/>
        </p:nvCxnSpPr>
        <p:spPr>
          <a:xfrm>
            <a:off x="5257800" y="1371600"/>
            <a:ext cx="0" cy="493776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xmlns="" id="{3F4F65F0-4F63-428C-BBA5-F12183C27F37}"/>
              </a:ext>
            </a:extLst>
          </p:cNvPr>
          <p:cNvSpPr txBox="1"/>
          <p:nvPr/>
        </p:nvSpPr>
        <p:spPr>
          <a:xfrm rot="16200000">
            <a:off x="4544706" y="3184542"/>
            <a:ext cx="1748748" cy="369332"/>
          </a:xfrm>
          <a:prstGeom prst="rect">
            <a:avLst/>
          </a:prstGeom>
          <a:noFill/>
        </p:spPr>
        <p:txBody>
          <a:bodyPr wrap="none" rtlCol="0">
            <a:spAutoFit/>
          </a:bodyPr>
          <a:lstStyle/>
          <a:p>
            <a:r>
              <a:rPr lang="en-US" dirty="0"/>
              <a:t>Duration &gt; 1100 </a:t>
            </a:r>
          </a:p>
        </p:txBody>
      </p:sp>
    </p:spTree>
    <p:extLst>
      <p:ext uri="{BB962C8B-B14F-4D97-AF65-F5344CB8AC3E}">
        <p14:creationId xmlns:p14="http://schemas.microsoft.com/office/powerpoint/2010/main" val="922517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xmlns="" id="{F95EBBD1-26D1-4A95-B565-8E6DCD7C19CB}"/>
              </a:ext>
            </a:extLst>
          </p:cNvPr>
          <p:cNvPicPr>
            <a:picLocks noChangeAspect="1"/>
          </p:cNvPicPr>
          <p:nvPr/>
        </p:nvPicPr>
        <p:blipFill>
          <a:blip r:embed="rId2"/>
          <a:stretch>
            <a:fillRect/>
          </a:stretch>
        </p:blipFill>
        <p:spPr>
          <a:xfrm>
            <a:off x="1524000" y="1200832"/>
            <a:ext cx="5614254" cy="5332219"/>
          </a:xfrm>
          <a:prstGeom prst="rect">
            <a:avLst/>
          </a:prstGeom>
        </p:spPr>
      </p:pic>
      <p:sp>
        <p:nvSpPr>
          <p:cNvPr id="2" name="Date Placeholder 1">
            <a:extLst>
              <a:ext uri="{FF2B5EF4-FFF2-40B4-BE49-F238E27FC236}">
                <a16:creationId xmlns:a16="http://schemas.microsoft.com/office/drawing/2014/main" xmlns="" id="{42E0C9CE-67EB-4AD0-836D-C783C61D2488}"/>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DE073A4E-881B-4087-888F-54EFDE9A13C8}"/>
              </a:ext>
            </a:extLst>
          </p:cNvPr>
          <p:cNvSpPr>
            <a:spLocks noGrp="1"/>
          </p:cNvSpPr>
          <p:nvPr>
            <p:ph type="title"/>
          </p:nvPr>
        </p:nvSpPr>
        <p:spPr/>
        <p:txBody>
          <a:bodyPr/>
          <a:lstStyle/>
          <a:p>
            <a:r>
              <a:rPr lang="en-US" dirty="0"/>
              <a:t>An example of overfitting…</a:t>
            </a:r>
          </a:p>
        </p:txBody>
      </p:sp>
      <p:sp>
        <p:nvSpPr>
          <p:cNvPr id="4" name="Slide Number Placeholder 3">
            <a:extLst>
              <a:ext uri="{FF2B5EF4-FFF2-40B4-BE49-F238E27FC236}">
                <a16:creationId xmlns:a16="http://schemas.microsoft.com/office/drawing/2014/main" xmlns="" id="{266C3AAE-17CC-4F12-939B-CC4079F7A6FA}"/>
              </a:ext>
            </a:extLst>
          </p:cNvPr>
          <p:cNvSpPr>
            <a:spLocks noGrp="1"/>
          </p:cNvSpPr>
          <p:nvPr>
            <p:ph type="sldNum" sz="quarter" idx="12"/>
          </p:nvPr>
        </p:nvSpPr>
        <p:spPr/>
        <p:txBody>
          <a:bodyPr/>
          <a:lstStyle/>
          <a:p>
            <a:fld id="{37290FF7-652B-4475-AEAB-8B1A5D23AE09}" type="slidenum">
              <a:rPr lang="en-US" smtClean="0"/>
              <a:t>29</a:t>
            </a:fld>
            <a:endParaRPr lang="en-US"/>
          </a:p>
        </p:txBody>
      </p:sp>
      <p:sp>
        <p:nvSpPr>
          <p:cNvPr id="5" name="Footer Placeholder 4">
            <a:extLst>
              <a:ext uri="{FF2B5EF4-FFF2-40B4-BE49-F238E27FC236}">
                <a16:creationId xmlns:a16="http://schemas.microsoft.com/office/drawing/2014/main" xmlns="" id="{16F8BC43-5941-46AD-A185-8D6356B93980}"/>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E97BFE1E-5F1A-4D5B-A90C-2D63F23FB9BF}"/>
              </a:ext>
            </a:extLst>
          </p:cNvPr>
          <p:cNvSpPr txBox="1"/>
          <p:nvPr/>
        </p:nvSpPr>
        <p:spPr>
          <a:xfrm>
            <a:off x="5744308" y="1439976"/>
            <a:ext cx="3200400" cy="523220"/>
          </a:xfrm>
          <a:prstGeom prst="rect">
            <a:avLst/>
          </a:prstGeom>
          <a:solidFill>
            <a:schemeClr val="accent5"/>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prstClr val="black"/>
                </a:solidFill>
                <a:latin typeface="Calibri" panose="020F0502020204030204"/>
              </a:rPr>
              <a:t>Great these rules are 100% pure!  Our decision tree is perfect.</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xmlns="" id="{F1B989BF-6D09-4F99-8558-B02294075237}"/>
              </a:ext>
            </a:extLst>
          </p:cNvPr>
          <p:cNvCxnSpPr>
            <a:cxnSpLocks/>
          </p:cNvCxnSpPr>
          <p:nvPr/>
        </p:nvCxnSpPr>
        <p:spPr>
          <a:xfrm flipH="1">
            <a:off x="2209800" y="5562600"/>
            <a:ext cx="1752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B56B45D8-4AF9-4A75-B1BC-F37A316684D3}"/>
              </a:ext>
            </a:extLst>
          </p:cNvPr>
          <p:cNvCxnSpPr>
            <a:cxnSpLocks/>
          </p:cNvCxnSpPr>
          <p:nvPr/>
        </p:nvCxnSpPr>
        <p:spPr>
          <a:xfrm flipH="1">
            <a:off x="2209800" y="2667000"/>
            <a:ext cx="17526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xmlns="" id="{CC76F8C8-40AA-448A-8AA7-F73668022F4C}"/>
              </a:ext>
            </a:extLst>
          </p:cNvPr>
          <p:cNvCxnSpPr>
            <a:cxnSpLocks/>
          </p:cNvCxnSpPr>
          <p:nvPr/>
        </p:nvCxnSpPr>
        <p:spPr>
          <a:xfrm>
            <a:off x="5257800" y="1371600"/>
            <a:ext cx="0" cy="4463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C3765B36-A054-4794-952D-C0340F779675}"/>
              </a:ext>
            </a:extLst>
          </p:cNvPr>
          <p:cNvCxnSpPr>
            <a:cxnSpLocks/>
          </p:cNvCxnSpPr>
          <p:nvPr/>
        </p:nvCxnSpPr>
        <p:spPr>
          <a:xfrm flipH="1">
            <a:off x="3200400" y="4974125"/>
            <a:ext cx="76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FDD628E9-E852-40EC-BC22-FA20FD1B453A}"/>
              </a:ext>
            </a:extLst>
          </p:cNvPr>
          <p:cNvCxnSpPr>
            <a:cxnSpLocks/>
          </p:cNvCxnSpPr>
          <p:nvPr/>
        </p:nvCxnSpPr>
        <p:spPr>
          <a:xfrm>
            <a:off x="4191000" y="1418591"/>
            <a:ext cx="0" cy="2315209"/>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xmlns="" id="{FB78FD9E-B73B-4473-90E2-1768B0F85945}"/>
              </a:ext>
            </a:extLst>
          </p:cNvPr>
          <p:cNvCxnSpPr>
            <a:cxnSpLocks/>
          </p:cNvCxnSpPr>
          <p:nvPr/>
        </p:nvCxnSpPr>
        <p:spPr>
          <a:xfrm flipH="1">
            <a:off x="2209800" y="4495800"/>
            <a:ext cx="17322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F0F30FE0-18B6-4E29-81AB-98C146BACA4B}"/>
              </a:ext>
            </a:extLst>
          </p:cNvPr>
          <p:cNvCxnSpPr>
            <a:cxnSpLocks/>
          </p:cNvCxnSpPr>
          <p:nvPr/>
        </p:nvCxnSpPr>
        <p:spPr>
          <a:xfrm>
            <a:off x="3525981" y="4495800"/>
            <a:ext cx="0" cy="4783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32901875-276B-4A86-9ABE-888029171C04}"/>
              </a:ext>
            </a:extLst>
          </p:cNvPr>
          <p:cNvCxnSpPr>
            <a:cxnSpLocks/>
          </p:cNvCxnSpPr>
          <p:nvPr/>
        </p:nvCxnSpPr>
        <p:spPr>
          <a:xfrm>
            <a:off x="3429000" y="4495800"/>
            <a:ext cx="0" cy="4783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B2B588CF-8ACA-4EEC-A6BE-EECAD5655EA4}"/>
              </a:ext>
            </a:extLst>
          </p:cNvPr>
          <p:cNvCxnSpPr>
            <a:cxnSpLocks/>
          </p:cNvCxnSpPr>
          <p:nvPr/>
        </p:nvCxnSpPr>
        <p:spPr>
          <a:xfrm flipH="1">
            <a:off x="2209800" y="3733800"/>
            <a:ext cx="19812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6D0B0B52-44E1-4AE3-9E9A-CC207E85A274}"/>
              </a:ext>
            </a:extLst>
          </p:cNvPr>
          <p:cNvCxnSpPr>
            <a:cxnSpLocks/>
          </p:cNvCxnSpPr>
          <p:nvPr/>
        </p:nvCxnSpPr>
        <p:spPr>
          <a:xfrm>
            <a:off x="3205681" y="4974125"/>
            <a:ext cx="0" cy="218792"/>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52EA001F-87DB-401F-9E85-8BB18E6F3DDC}"/>
              </a:ext>
            </a:extLst>
          </p:cNvPr>
          <p:cNvCxnSpPr>
            <a:cxnSpLocks/>
          </p:cNvCxnSpPr>
          <p:nvPr/>
        </p:nvCxnSpPr>
        <p:spPr>
          <a:xfrm flipH="1">
            <a:off x="3200400" y="5192917"/>
            <a:ext cx="762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xmlns="" id="{E7A07BB8-6EC0-44C8-AA94-EC107C7F264C}"/>
              </a:ext>
            </a:extLst>
          </p:cNvPr>
          <p:cNvCxnSpPr>
            <a:cxnSpLocks/>
          </p:cNvCxnSpPr>
          <p:nvPr/>
        </p:nvCxnSpPr>
        <p:spPr>
          <a:xfrm>
            <a:off x="3447107"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xmlns="" id="{5F7467E4-098C-4049-919A-C61E02C811FE}"/>
              </a:ext>
            </a:extLst>
          </p:cNvPr>
          <p:cNvCxnSpPr>
            <a:cxnSpLocks/>
          </p:cNvCxnSpPr>
          <p:nvPr/>
        </p:nvCxnSpPr>
        <p:spPr>
          <a:xfrm flipH="1">
            <a:off x="3200401" y="3276600"/>
            <a:ext cx="24670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xmlns="" id="{1AD86505-38E1-4F8F-BC93-F488EFF08B83}"/>
              </a:ext>
            </a:extLst>
          </p:cNvPr>
          <p:cNvCxnSpPr>
            <a:cxnSpLocks/>
          </p:cNvCxnSpPr>
          <p:nvPr/>
        </p:nvCxnSpPr>
        <p:spPr>
          <a:xfrm>
            <a:off x="3200400"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xmlns="" id="{CC7690C5-12EC-4B85-9E0F-9815305979E7}"/>
              </a:ext>
            </a:extLst>
          </p:cNvPr>
          <p:cNvCxnSpPr>
            <a:cxnSpLocks/>
          </p:cNvCxnSpPr>
          <p:nvPr/>
        </p:nvCxnSpPr>
        <p:spPr>
          <a:xfrm>
            <a:off x="2873932" y="4417072"/>
            <a:ext cx="0" cy="78728"/>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xmlns="" id="{4D58BB06-B0B6-447B-8587-9A6950668CC4}"/>
              </a:ext>
            </a:extLst>
          </p:cNvPr>
          <p:cNvCxnSpPr>
            <a:cxnSpLocks/>
          </p:cNvCxnSpPr>
          <p:nvPr/>
        </p:nvCxnSpPr>
        <p:spPr>
          <a:xfrm flipH="1">
            <a:off x="2873932" y="4417072"/>
            <a:ext cx="2467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xmlns="" id="{9819C8FB-1806-416D-AA8F-D21DCD90FCFF}"/>
              </a:ext>
            </a:extLst>
          </p:cNvPr>
          <p:cNvCxnSpPr>
            <a:cxnSpLocks/>
          </p:cNvCxnSpPr>
          <p:nvPr/>
        </p:nvCxnSpPr>
        <p:spPr>
          <a:xfrm>
            <a:off x="3120639" y="4423572"/>
            <a:ext cx="0" cy="78728"/>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xmlns="" id="{BE9F6E66-4AE8-4CB2-9E98-63E86D75EAFC}"/>
              </a:ext>
            </a:extLst>
          </p:cNvPr>
          <p:cNvCxnSpPr>
            <a:cxnSpLocks/>
          </p:cNvCxnSpPr>
          <p:nvPr/>
        </p:nvCxnSpPr>
        <p:spPr>
          <a:xfrm>
            <a:off x="2873932" y="2667000"/>
            <a:ext cx="0" cy="88479"/>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xmlns="" id="{068DBCCD-9BDD-4FAA-B9D8-1D3504B68375}"/>
              </a:ext>
            </a:extLst>
          </p:cNvPr>
          <p:cNvCxnSpPr>
            <a:cxnSpLocks/>
          </p:cNvCxnSpPr>
          <p:nvPr/>
        </p:nvCxnSpPr>
        <p:spPr>
          <a:xfrm>
            <a:off x="2744645" y="2667000"/>
            <a:ext cx="0" cy="88479"/>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xmlns="" id="{998BD112-596D-431C-8A15-33B0E9924546}"/>
              </a:ext>
            </a:extLst>
          </p:cNvPr>
          <p:cNvCxnSpPr>
            <a:cxnSpLocks/>
          </p:cNvCxnSpPr>
          <p:nvPr/>
        </p:nvCxnSpPr>
        <p:spPr>
          <a:xfrm flipH="1">
            <a:off x="2742479" y="2755479"/>
            <a:ext cx="13145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xmlns="" id="{6DCA1BD4-38D8-4927-AD6A-49EDECC1A955}"/>
              </a:ext>
            </a:extLst>
          </p:cNvPr>
          <p:cNvCxnSpPr>
            <a:cxnSpLocks/>
          </p:cNvCxnSpPr>
          <p:nvPr/>
        </p:nvCxnSpPr>
        <p:spPr>
          <a:xfrm flipH="1">
            <a:off x="3200400" y="3412374"/>
            <a:ext cx="24670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xmlns="" id="{D9B7D6D0-595B-4D41-A1AD-1A7E880DFE3F}"/>
              </a:ext>
            </a:extLst>
          </p:cNvPr>
          <p:cNvCxnSpPr>
            <a:cxnSpLocks/>
          </p:cNvCxnSpPr>
          <p:nvPr/>
        </p:nvCxnSpPr>
        <p:spPr>
          <a:xfrm>
            <a:off x="3332565" y="3276600"/>
            <a:ext cx="0" cy="457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xmlns="" id="{E9A43CEE-DA9A-4293-85D0-9696A818B2BC}"/>
              </a:ext>
            </a:extLst>
          </p:cNvPr>
          <p:cNvCxnSpPr>
            <a:cxnSpLocks/>
          </p:cNvCxnSpPr>
          <p:nvPr/>
        </p:nvCxnSpPr>
        <p:spPr>
          <a:xfrm>
            <a:off x="2722745" y="4499011"/>
            <a:ext cx="0" cy="338106"/>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xmlns="" id="{54CF4FA7-7716-442D-A5E6-9E14C6341E3A}"/>
              </a:ext>
            </a:extLst>
          </p:cNvPr>
          <p:cNvCxnSpPr>
            <a:cxnSpLocks/>
          </p:cNvCxnSpPr>
          <p:nvPr/>
        </p:nvCxnSpPr>
        <p:spPr>
          <a:xfrm>
            <a:off x="2650249" y="4495800"/>
            <a:ext cx="0" cy="341317"/>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xmlns="" id="{6055A1C5-2F7D-4CD4-9707-FEED70D6434B}"/>
              </a:ext>
            </a:extLst>
          </p:cNvPr>
          <p:cNvCxnSpPr>
            <a:cxnSpLocks/>
          </p:cNvCxnSpPr>
          <p:nvPr/>
        </p:nvCxnSpPr>
        <p:spPr>
          <a:xfrm flipH="1">
            <a:off x="2654768" y="4837117"/>
            <a:ext cx="6797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xmlns="" id="{5CB7B4EA-AF1A-46B8-96D8-EB60955B1527}"/>
              </a:ext>
            </a:extLst>
          </p:cNvPr>
          <p:cNvCxnSpPr>
            <a:cxnSpLocks/>
          </p:cNvCxnSpPr>
          <p:nvPr/>
        </p:nvCxnSpPr>
        <p:spPr>
          <a:xfrm flipH="1">
            <a:off x="2654768" y="4734962"/>
            <a:ext cx="67977" cy="0"/>
          </a:xfrm>
          <a:prstGeom prst="line">
            <a:avLst/>
          </a:prstGeom>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xmlns="" id="{812FDB3C-5958-44CE-916D-DC5C5E8C0932}"/>
              </a:ext>
            </a:extLst>
          </p:cNvPr>
          <p:cNvSpPr txBox="1"/>
          <p:nvPr/>
        </p:nvSpPr>
        <p:spPr>
          <a:xfrm>
            <a:off x="5744308" y="2147633"/>
            <a:ext cx="3200400" cy="1169551"/>
          </a:xfrm>
          <a:prstGeom prst="rect">
            <a:avLst/>
          </a:prstGeom>
          <a:solidFill>
            <a:schemeClr val="accent1"/>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latin typeface="Calibri" panose="020F0502020204030204"/>
              </a:rPr>
              <a:t>WRONG! Some of the rules were made for a single marketing offer.  We fit to closely to the local structure so when </a:t>
            </a:r>
            <a:r>
              <a:rPr lang="en-US" sz="1400" dirty="0" smtClean="0">
                <a:solidFill>
                  <a:schemeClr val="bg1"/>
                </a:solidFill>
                <a:latin typeface="Calibri" panose="020F0502020204030204"/>
              </a:rPr>
              <a:t>we </a:t>
            </a:r>
            <a:r>
              <a:rPr lang="en-US" sz="1400" dirty="0">
                <a:solidFill>
                  <a:schemeClr val="bg1"/>
                </a:solidFill>
                <a:latin typeface="Calibri" panose="020F0502020204030204"/>
              </a:rPr>
              <a:t>need to make a decision in the future this model wont be as accurate!</a:t>
            </a:r>
            <a:endParaRPr kumimoji="0" lang="en-US" sz="1400" b="0" i="0" u="none" strike="noStrike" kern="1200" cap="none" spc="0" normalizeH="0" baseline="0" noProof="0" dirty="0">
              <a:ln>
                <a:noFill/>
              </a:ln>
              <a:solidFill>
                <a:schemeClr val="bg1"/>
              </a:solidFill>
              <a:effectLst/>
              <a:uLnTx/>
              <a:uFillTx/>
              <a:latin typeface="Calibri" panose="020F0502020204030204"/>
            </a:endParaRPr>
          </a:p>
        </p:txBody>
      </p:sp>
      <p:sp>
        <p:nvSpPr>
          <p:cNvPr id="75" name="Rectangle: Rounded Corners 74">
            <a:extLst>
              <a:ext uri="{FF2B5EF4-FFF2-40B4-BE49-F238E27FC236}">
                <a16:creationId xmlns:a16="http://schemas.microsoft.com/office/drawing/2014/main" xmlns="" id="{CC4D4B59-C941-4580-BC81-A977AF3F6956}"/>
              </a:ext>
            </a:extLst>
          </p:cNvPr>
          <p:cNvSpPr/>
          <p:nvPr/>
        </p:nvSpPr>
        <p:spPr>
          <a:xfrm>
            <a:off x="7361926" y="4974125"/>
            <a:ext cx="1600200" cy="686446"/>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Perfect node, but this is a rather specific customer  case.</a:t>
            </a:r>
          </a:p>
        </p:txBody>
      </p:sp>
      <p:sp>
        <p:nvSpPr>
          <p:cNvPr id="74" name="Arrow: Pentagon 73">
            <a:extLst>
              <a:ext uri="{FF2B5EF4-FFF2-40B4-BE49-F238E27FC236}">
                <a16:creationId xmlns:a16="http://schemas.microsoft.com/office/drawing/2014/main" xmlns="" id="{6A5D6162-BD49-44AE-B01A-EA00823D6446}"/>
              </a:ext>
            </a:extLst>
          </p:cNvPr>
          <p:cNvSpPr/>
          <p:nvPr/>
        </p:nvSpPr>
        <p:spPr>
          <a:xfrm>
            <a:off x="6167198" y="4954423"/>
            <a:ext cx="1438754" cy="725483"/>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t>Age &gt;38</a:t>
            </a:r>
          </a:p>
          <a:p>
            <a:r>
              <a:rPr lang="en-US" sz="1200" dirty="0"/>
              <a:t>Age &lt;39</a:t>
            </a:r>
          </a:p>
          <a:p>
            <a:r>
              <a:rPr lang="en-US" sz="1200" dirty="0"/>
              <a:t>Duration &gt;225</a:t>
            </a:r>
          </a:p>
          <a:p>
            <a:r>
              <a:rPr lang="en-US" sz="1200" dirty="0"/>
              <a:t>Duration &lt; 300</a:t>
            </a:r>
          </a:p>
        </p:txBody>
      </p:sp>
      <p:cxnSp>
        <p:nvCxnSpPr>
          <p:cNvPr id="77" name="Straight Arrow Connector 76">
            <a:extLst>
              <a:ext uri="{FF2B5EF4-FFF2-40B4-BE49-F238E27FC236}">
                <a16:creationId xmlns:a16="http://schemas.microsoft.com/office/drawing/2014/main" xmlns="" id="{8A23D7A3-D94C-4196-B460-6CE92F953E67}"/>
              </a:ext>
            </a:extLst>
          </p:cNvPr>
          <p:cNvCxnSpPr>
            <a:endCxn id="74" idx="1"/>
          </p:cNvCxnSpPr>
          <p:nvPr/>
        </p:nvCxnSpPr>
        <p:spPr>
          <a:xfrm>
            <a:off x="3039474" y="4456436"/>
            <a:ext cx="3127724" cy="860729"/>
          </a:xfrm>
          <a:prstGeom prst="straightConnector1">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3352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9694DB3-CEFE-49D5-866E-475F55D5BDF4}"/>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787E2F7D-50B6-43F4-85CC-C9531D3F6175}"/>
              </a:ext>
            </a:extLst>
          </p:cNvPr>
          <p:cNvSpPr>
            <a:spLocks noGrp="1"/>
          </p:cNvSpPr>
          <p:nvPr>
            <p:ph type="title"/>
          </p:nvPr>
        </p:nvSpPr>
        <p:spPr/>
        <p:txBody>
          <a:bodyPr/>
          <a:lstStyle/>
          <a:p>
            <a:r>
              <a:rPr lang="en-US" dirty="0"/>
              <a:t>Decision Trees</a:t>
            </a:r>
          </a:p>
        </p:txBody>
      </p:sp>
      <p:sp>
        <p:nvSpPr>
          <p:cNvPr id="4" name="Slide Number Placeholder 3">
            <a:extLst>
              <a:ext uri="{FF2B5EF4-FFF2-40B4-BE49-F238E27FC236}">
                <a16:creationId xmlns:a16="http://schemas.microsoft.com/office/drawing/2014/main" xmlns="" id="{3E8455AE-BF72-4683-9895-6410B5607130}"/>
              </a:ext>
            </a:extLst>
          </p:cNvPr>
          <p:cNvSpPr>
            <a:spLocks noGrp="1"/>
          </p:cNvSpPr>
          <p:nvPr>
            <p:ph type="sldNum" sz="quarter" idx="12"/>
          </p:nvPr>
        </p:nvSpPr>
        <p:spPr/>
        <p:txBody>
          <a:bodyPr/>
          <a:lstStyle/>
          <a:p>
            <a:fld id="{37290FF7-652B-4475-AEAB-8B1A5D23AE09}" type="slidenum">
              <a:rPr lang="en-US" smtClean="0"/>
              <a:t>3</a:t>
            </a:fld>
            <a:endParaRPr lang="en-US"/>
          </a:p>
        </p:txBody>
      </p:sp>
      <p:sp>
        <p:nvSpPr>
          <p:cNvPr id="5" name="Footer Placeholder 4">
            <a:extLst>
              <a:ext uri="{FF2B5EF4-FFF2-40B4-BE49-F238E27FC236}">
                <a16:creationId xmlns:a16="http://schemas.microsoft.com/office/drawing/2014/main" xmlns="" id="{7D23332A-1DC2-4197-8097-575B2DC6A8A9}"/>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xmlns="" id="{767B5567-5D4B-4CE6-B81E-9BAD57C4D2C1}"/>
              </a:ext>
            </a:extLst>
          </p:cNvPr>
          <p:cNvSpPr txBox="1"/>
          <p:nvPr/>
        </p:nvSpPr>
        <p:spPr>
          <a:xfrm>
            <a:off x="250369" y="1676400"/>
            <a:ext cx="8741232" cy="2308324"/>
          </a:xfrm>
          <a:prstGeom prst="rect">
            <a:avLst/>
          </a:prstGeom>
          <a:noFill/>
        </p:spPr>
        <p:txBody>
          <a:bodyPr wrap="square" rtlCol="0">
            <a:spAutoFit/>
          </a:bodyPr>
          <a:lstStyle/>
          <a:p>
            <a:pPr marL="285750" indent="-285750">
              <a:buFont typeface="Arial" panose="020B0604020202020204" pitchFamily="34" charset="0"/>
              <a:buChar char="•"/>
            </a:pPr>
            <a:r>
              <a:rPr lang="en-US" dirty="0"/>
              <a:t>By observing the data and splitting it into sections, rules are created for either prediction or classification problems.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Mimics a subject matter expert…pre data mining days.</a:t>
            </a:r>
          </a:p>
          <a:p>
            <a:pPr marL="742950" lvl="1" indent="-285750">
              <a:buFont typeface="Arial" panose="020B0604020202020204" pitchFamily="34" charset="0"/>
              <a:buChar char="•"/>
            </a:pPr>
            <a:r>
              <a:rPr lang="en-US" dirty="0"/>
              <a:t>Before data mining, an experienced marketing  bank manager may have said “let’s call our </a:t>
            </a:r>
            <a:r>
              <a:rPr lang="en-US" i="1" dirty="0"/>
              <a:t>married</a:t>
            </a:r>
            <a:r>
              <a:rPr lang="en-US" dirty="0"/>
              <a:t> customers </a:t>
            </a:r>
            <a:r>
              <a:rPr lang="en-US" i="1" dirty="0"/>
              <a:t>over 25 </a:t>
            </a:r>
            <a:r>
              <a:rPr lang="en-US" dirty="0"/>
              <a:t>that have at </a:t>
            </a:r>
            <a:r>
              <a:rPr lang="en-US" i="1" dirty="0"/>
              <a:t>least a college education </a:t>
            </a:r>
            <a:r>
              <a:rPr lang="en-US" dirty="0"/>
              <a:t>to see if they want another loan.”  </a:t>
            </a:r>
            <a:br>
              <a:rPr lang="en-US" dirty="0"/>
            </a:br>
            <a:endParaRPr lang="en-US" dirty="0"/>
          </a:p>
        </p:txBody>
      </p:sp>
    </p:spTree>
    <p:extLst>
      <p:ext uri="{BB962C8B-B14F-4D97-AF65-F5344CB8AC3E}">
        <p14:creationId xmlns:p14="http://schemas.microsoft.com/office/powerpoint/2010/main" val="22394181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98318D2-FCDC-4C59-8DD5-D9CEC2ABDBC8}"/>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3DD65BA8-85D7-4A45-9F39-B217A21D03CD}"/>
              </a:ext>
            </a:extLst>
          </p:cNvPr>
          <p:cNvSpPr>
            <a:spLocks noGrp="1"/>
          </p:cNvSpPr>
          <p:nvPr>
            <p:ph type="title"/>
          </p:nvPr>
        </p:nvSpPr>
        <p:spPr/>
        <p:txBody>
          <a:bodyPr/>
          <a:lstStyle/>
          <a:p>
            <a:r>
              <a:rPr lang="en-US" dirty="0" err="1"/>
              <a:t>cp</a:t>
            </a:r>
            <a:r>
              <a:rPr lang="en-US" dirty="0"/>
              <a:t>- complexity parameter</a:t>
            </a:r>
          </a:p>
        </p:txBody>
      </p:sp>
      <p:sp>
        <p:nvSpPr>
          <p:cNvPr id="4" name="Slide Number Placeholder 3">
            <a:extLst>
              <a:ext uri="{FF2B5EF4-FFF2-40B4-BE49-F238E27FC236}">
                <a16:creationId xmlns:a16="http://schemas.microsoft.com/office/drawing/2014/main" xmlns="" id="{5D4EAF60-C73E-45D3-BE12-58A721B142CB}"/>
              </a:ext>
            </a:extLst>
          </p:cNvPr>
          <p:cNvSpPr>
            <a:spLocks noGrp="1"/>
          </p:cNvSpPr>
          <p:nvPr>
            <p:ph type="sldNum" sz="quarter" idx="12"/>
          </p:nvPr>
        </p:nvSpPr>
        <p:spPr/>
        <p:txBody>
          <a:bodyPr/>
          <a:lstStyle/>
          <a:p>
            <a:fld id="{37290FF7-652B-4475-AEAB-8B1A5D23AE09}" type="slidenum">
              <a:rPr lang="en-US" smtClean="0"/>
              <a:t>30</a:t>
            </a:fld>
            <a:endParaRPr lang="en-US"/>
          </a:p>
        </p:txBody>
      </p:sp>
      <p:sp>
        <p:nvSpPr>
          <p:cNvPr id="5" name="Footer Placeholder 4">
            <a:extLst>
              <a:ext uri="{FF2B5EF4-FFF2-40B4-BE49-F238E27FC236}">
                <a16:creationId xmlns:a16="http://schemas.microsoft.com/office/drawing/2014/main" xmlns="" id="{E9D85EC9-AA34-495A-B4B1-A3837FA9A4CA}"/>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F9E573D0-A41C-48C4-96FD-2CBCB8FD7FB5}"/>
              </a:ext>
            </a:extLst>
          </p:cNvPr>
          <p:cNvSpPr txBox="1"/>
          <p:nvPr/>
        </p:nvSpPr>
        <p:spPr>
          <a:xfrm>
            <a:off x="324232" y="2733147"/>
            <a:ext cx="8495535" cy="1015663"/>
          </a:xfrm>
          <a:prstGeom prst="rect">
            <a:avLst/>
          </a:prstGeom>
          <a:noFill/>
        </p:spPr>
        <p:txBody>
          <a:bodyPr wrap="square" rtlCol="0">
            <a:spAutoFit/>
          </a:bodyPr>
          <a:lstStyle/>
          <a:p>
            <a:r>
              <a:rPr lang="en-US" dirty="0"/>
              <a:t>The </a:t>
            </a:r>
            <a:r>
              <a:rPr lang="en-US" sz="2400" dirty="0" err="1">
                <a:highlight>
                  <a:srgbClr val="C0C0C0"/>
                </a:highlight>
                <a:latin typeface="Consolas" panose="020B0609020204030204" pitchFamily="49" charset="0"/>
              </a:rPr>
              <a:t>cp</a:t>
            </a:r>
            <a:r>
              <a:rPr lang="en-US" dirty="0"/>
              <a:t> value measures the size of the tree compared to its ability to separate the data.  The tree will grow until the next split doesn’t reduce the </a:t>
            </a:r>
            <a:r>
              <a:rPr lang="en-US" dirty="0" err="1"/>
              <a:t>cp</a:t>
            </a:r>
            <a:r>
              <a:rPr lang="en-US" dirty="0"/>
              <a:t> value…meaning that split added more complexity than is gained from the purity of the node.</a:t>
            </a:r>
          </a:p>
        </p:txBody>
      </p:sp>
      <p:sp>
        <p:nvSpPr>
          <p:cNvPr id="8" name="Rectangle 7">
            <a:extLst>
              <a:ext uri="{FF2B5EF4-FFF2-40B4-BE49-F238E27FC236}">
                <a16:creationId xmlns:a16="http://schemas.microsoft.com/office/drawing/2014/main" xmlns="" id="{339A208C-ABFA-4B91-A9E9-B4581FAF9BF8}"/>
              </a:ext>
            </a:extLst>
          </p:cNvPr>
          <p:cNvSpPr/>
          <p:nvPr/>
        </p:nvSpPr>
        <p:spPr>
          <a:xfrm>
            <a:off x="760492" y="5563701"/>
            <a:ext cx="7432894" cy="3892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Setting cp to a negative amount ensures that the tree will be fully grown.</a:t>
            </a:r>
          </a:p>
        </p:txBody>
      </p:sp>
    </p:spTree>
    <p:extLst>
      <p:ext uri="{BB962C8B-B14F-4D97-AF65-F5344CB8AC3E}">
        <p14:creationId xmlns:p14="http://schemas.microsoft.com/office/powerpoint/2010/main" val="40893729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33B68FDF-BAA1-41D8-8639-0CC6E91B7C84}"/>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EC8C470A-A9D9-4532-A35A-727A53F32E02}"/>
              </a:ext>
            </a:extLst>
          </p:cNvPr>
          <p:cNvSpPr>
            <a:spLocks noGrp="1"/>
          </p:cNvSpPr>
          <p:nvPr>
            <p:ph type="title"/>
          </p:nvPr>
        </p:nvSpPr>
        <p:spPr/>
        <p:txBody>
          <a:bodyPr/>
          <a:lstStyle/>
          <a:p>
            <a:r>
              <a:rPr lang="en-US" dirty="0"/>
              <a:t>Open </a:t>
            </a:r>
            <a:r>
              <a:rPr lang="en-US" dirty="0" smtClean="0"/>
              <a:t>1_Bank </a:t>
            </a:r>
            <a:r>
              <a:rPr lang="en-US" dirty="0"/>
              <a:t>Loans Decision </a:t>
            </a:r>
            <a:r>
              <a:rPr lang="en-US" dirty="0" err="1"/>
              <a:t>Tree.R</a:t>
            </a:r>
            <a:r>
              <a:rPr lang="en-US" dirty="0"/>
              <a:t> </a:t>
            </a:r>
          </a:p>
        </p:txBody>
      </p:sp>
      <p:sp>
        <p:nvSpPr>
          <p:cNvPr id="4" name="Slide Number Placeholder 3">
            <a:extLst>
              <a:ext uri="{FF2B5EF4-FFF2-40B4-BE49-F238E27FC236}">
                <a16:creationId xmlns:a16="http://schemas.microsoft.com/office/drawing/2014/main" xmlns="" id="{823EBB99-0263-4790-B269-3B2EA3F7C622}"/>
              </a:ext>
            </a:extLst>
          </p:cNvPr>
          <p:cNvSpPr>
            <a:spLocks noGrp="1"/>
          </p:cNvSpPr>
          <p:nvPr>
            <p:ph type="sldNum" sz="quarter" idx="12"/>
          </p:nvPr>
        </p:nvSpPr>
        <p:spPr/>
        <p:txBody>
          <a:bodyPr/>
          <a:lstStyle/>
          <a:p>
            <a:fld id="{37290FF7-652B-4475-AEAB-8B1A5D23AE09}" type="slidenum">
              <a:rPr lang="en-US" smtClean="0"/>
              <a:t>31</a:t>
            </a:fld>
            <a:endParaRPr lang="en-US"/>
          </a:p>
        </p:txBody>
      </p:sp>
      <p:sp>
        <p:nvSpPr>
          <p:cNvPr id="5" name="Footer Placeholder 4">
            <a:extLst>
              <a:ext uri="{FF2B5EF4-FFF2-40B4-BE49-F238E27FC236}">
                <a16:creationId xmlns:a16="http://schemas.microsoft.com/office/drawing/2014/main" xmlns="" id="{5E552300-AFF7-4086-AA20-A5A6DFAD4207}"/>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1210889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5" name="Date Placeholder 4"/>
          <p:cNvSpPr>
            <a:spLocks noGrp="1"/>
          </p:cNvSpPr>
          <p:nvPr>
            <p:ph type="dt" sz="half" idx="10"/>
          </p:nvPr>
        </p:nvSpPr>
        <p:spPr/>
        <p:txBody>
          <a:bodyPr/>
          <a:lstStyle/>
          <a:p>
            <a:fld id="{9B19E99B-5349-415A-8E56-8E989211A366}" type="datetime1">
              <a:rPr lang="en-US" smtClean="0"/>
              <a:t>10/21/2018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32</a:t>
            </a:fld>
            <a:endParaRPr lang="en-US"/>
          </a:p>
        </p:txBody>
      </p:sp>
      <p:graphicFrame>
        <p:nvGraphicFramePr>
          <p:cNvPr id="8" name="Content Placeholder 3"/>
          <p:cNvGraphicFramePr>
            <a:graphicFrameLocks/>
          </p:cNvGraphicFramePr>
          <p:nvPr>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r>
                        <a:rPr lang="en-US" sz="2000" b="0" strike="noStrike" dirty="0">
                          <a:solidFill>
                            <a:schemeClr val="tx1"/>
                          </a:solidFill>
                        </a:rPr>
                        <a:t>6:30</a:t>
                      </a:r>
                    </a:p>
                  </a:txBody>
                  <a:tcPr/>
                </a:tc>
                <a:tc>
                  <a:txBody>
                    <a:bodyPr/>
                    <a:lstStyle/>
                    <a:p>
                      <a:pPr algn="ctr"/>
                      <a:r>
                        <a:rPr lang="en-US" sz="2000" b="0" strike="noStrike" dirty="0">
                          <a:solidFill>
                            <a:schemeClr val="tx1"/>
                          </a:solidFill>
                        </a:rPr>
                        <a:t>6:45</a:t>
                      </a:r>
                    </a:p>
                  </a:txBody>
                  <a:tcPr/>
                </a:tc>
                <a:tc>
                  <a:txBody>
                    <a:bodyPr/>
                    <a:lstStyle/>
                    <a:p>
                      <a:r>
                        <a:rPr lang="en-US" sz="2000" b="0" strike="noStrike" dirty="0">
                          <a:solidFill>
                            <a:schemeClr val="tx1"/>
                          </a:solidFill>
                        </a:rPr>
                        <a:t>K Nearest Neighbor - explanation</a:t>
                      </a:r>
                    </a:p>
                  </a:txBody>
                  <a:tcPr/>
                </a:tc>
                <a:extLst>
                  <a:ext uri="{0D108BD9-81ED-4DB2-BD59-A6C34878D82A}">
                    <a16:rowId xmlns:a16="http://schemas.microsoft.com/office/drawing/2014/main" xmlns="" val="10001"/>
                  </a:ext>
                </a:extLst>
              </a:tr>
              <a:tr h="370840">
                <a:tc>
                  <a:txBody>
                    <a:bodyPr/>
                    <a:lstStyle/>
                    <a:p>
                      <a:pPr algn="ctr"/>
                      <a:r>
                        <a:rPr lang="en-US" sz="2000" b="0" strike="noStrike" dirty="0">
                          <a:solidFill>
                            <a:schemeClr val="tx1"/>
                          </a:solidFill>
                        </a:rPr>
                        <a:t>6:45</a:t>
                      </a:r>
                    </a:p>
                  </a:txBody>
                  <a:tcPr/>
                </a:tc>
                <a:tc>
                  <a:txBody>
                    <a:bodyPr/>
                    <a:lstStyle/>
                    <a:p>
                      <a:pPr algn="ctr"/>
                      <a:r>
                        <a:rPr lang="en-US" sz="2000" b="0" strike="noStrike" dirty="0" smtClean="0">
                          <a:solidFill>
                            <a:schemeClr val="tx1"/>
                          </a:solidFill>
                        </a:rPr>
                        <a:t>7:00</a:t>
                      </a:r>
                      <a:endParaRPr lang="en-US" sz="2000" b="0" strike="noStrike" dirty="0">
                        <a:solidFill>
                          <a:schemeClr val="tx1"/>
                        </a:solidFill>
                      </a:endParaRPr>
                    </a:p>
                  </a:txBody>
                  <a:tcPr/>
                </a:tc>
                <a:tc>
                  <a:txBody>
                    <a:bodyPr/>
                    <a:lstStyle/>
                    <a:p>
                      <a:r>
                        <a:rPr lang="en-US" sz="2000" b="0" strike="noStrike" dirty="0">
                          <a:solidFill>
                            <a:schemeClr val="tx1"/>
                          </a:solidFill>
                        </a:rPr>
                        <a:t>East Side Vs West Side!</a:t>
                      </a:r>
                    </a:p>
                  </a:txBody>
                  <a:tcPr/>
                </a:tc>
                <a:extLst>
                  <a:ext uri="{0D108BD9-81ED-4DB2-BD59-A6C34878D82A}">
                    <a16:rowId xmlns:a16="http://schemas.microsoft.com/office/drawing/2014/main" xmlns="" val="10002"/>
                  </a:ext>
                </a:extLst>
              </a:tr>
              <a:tr h="370840">
                <a:tc>
                  <a:txBody>
                    <a:bodyPr/>
                    <a:lstStyle/>
                    <a:p>
                      <a:pPr algn="ctr"/>
                      <a:r>
                        <a:rPr lang="en-US" sz="2000" b="0" strike="noStrike" dirty="0" smtClean="0">
                          <a:solidFill>
                            <a:schemeClr val="tx1"/>
                          </a:solidFill>
                        </a:rPr>
                        <a:t>7:00</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7:15</a:t>
                      </a:r>
                      <a:endParaRPr lang="en-US" sz="2000" b="0" strike="noStrike" dirty="0">
                        <a:solidFill>
                          <a:schemeClr val="tx1"/>
                        </a:solidFill>
                      </a:endParaRPr>
                    </a:p>
                  </a:txBody>
                  <a:tcPr/>
                </a:tc>
                <a:tc>
                  <a:txBody>
                    <a:bodyPr/>
                    <a:lstStyle/>
                    <a:p>
                      <a:r>
                        <a:rPr lang="en-US" sz="2000" b="0" strike="noStrike" dirty="0" smtClean="0">
                          <a:solidFill>
                            <a:schemeClr val="tx1"/>
                          </a:solidFill>
                        </a:rPr>
                        <a:t>Absenteeism </a:t>
                      </a:r>
                      <a:r>
                        <a:rPr lang="en-US" sz="2000" b="0" strike="noStrike" dirty="0">
                          <a:solidFill>
                            <a:schemeClr val="tx1"/>
                          </a:solidFill>
                        </a:rPr>
                        <a:t>KNN </a:t>
                      </a:r>
                      <a:r>
                        <a:rPr lang="en-US" sz="2000" b="0" strike="noStrike" dirty="0" smtClean="0">
                          <a:solidFill>
                            <a:schemeClr val="tx1"/>
                          </a:solidFill>
                        </a:rPr>
                        <a:t>example</a:t>
                      </a:r>
                      <a:endParaRPr lang="en-US" sz="2000" b="0" strike="noStrike" dirty="0">
                        <a:solidFill>
                          <a:schemeClr val="tx1"/>
                        </a:solidFill>
                      </a:endParaRPr>
                    </a:p>
                  </a:txBody>
                  <a:tcPr/>
                </a:tc>
                <a:extLst>
                  <a:ext uri="{0D108BD9-81ED-4DB2-BD59-A6C34878D82A}">
                    <a16:rowId xmlns:a16="http://schemas.microsoft.com/office/drawing/2014/main" xmlns="" val="10003"/>
                  </a:ext>
                </a:extLst>
              </a:tr>
              <a:tr h="370840">
                <a:tc>
                  <a:txBody>
                    <a:bodyPr/>
                    <a:lstStyle/>
                    <a:p>
                      <a:pPr algn="ctr"/>
                      <a:r>
                        <a:rPr lang="en-US" sz="2000" b="0" strike="noStrike" dirty="0" smtClean="0">
                          <a:solidFill>
                            <a:schemeClr val="tx1"/>
                          </a:solidFill>
                        </a:rPr>
                        <a:t>7:15</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7:30</a:t>
                      </a: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a16="http://schemas.microsoft.com/office/drawing/2014/main" xmlns="" val="10004"/>
                  </a:ext>
                </a:extLst>
              </a:tr>
              <a:tr h="370840">
                <a:tc>
                  <a:txBody>
                    <a:bodyPr/>
                    <a:lstStyle/>
                    <a:p>
                      <a:pPr algn="ctr"/>
                      <a:r>
                        <a:rPr lang="en-US" sz="2000" b="0" strike="noStrike" dirty="0" smtClean="0">
                          <a:solidFill>
                            <a:schemeClr val="tx1"/>
                          </a:solidFill>
                        </a:rPr>
                        <a:t>7:30</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7:45</a:t>
                      </a: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a16="http://schemas.microsoft.com/office/drawing/2014/main" xmlns="" val="10005"/>
                  </a:ext>
                </a:extLst>
              </a:tr>
              <a:tr h="370840">
                <a:tc>
                  <a:txBody>
                    <a:bodyPr/>
                    <a:lstStyle/>
                    <a:p>
                      <a:pPr algn="ctr"/>
                      <a:r>
                        <a:rPr lang="en-US" sz="2000" b="0" strike="noStrike" dirty="0">
                          <a:solidFill>
                            <a:schemeClr val="tx1"/>
                          </a:solidFill>
                        </a:rPr>
                        <a:t>7:50</a:t>
                      </a:r>
                    </a:p>
                  </a:txBody>
                  <a:tcPr/>
                </a:tc>
                <a:tc>
                  <a:txBody>
                    <a:bodyPr/>
                    <a:lstStyle/>
                    <a:p>
                      <a:pPr algn="ctr"/>
                      <a:r>
                        <a:rPr lang="en-US" sz="2000" b="0" strike="noStrike" dirty="0">
                          <a:solidFill>
                            <a:schemeClr val="tx1"/>
                          </a:solidFill>
                        </a:rPr>
                        <a:t>8:00</a:t>
                      </a: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a16="http://schemas.microsoft.com/office/drawing/2014/main" xmlns="" val="10006"/>
                  </a:ext>
                </a:extLst>
              </a:tr>
              <a:tr h="370840">
                <a:tc>
                  <a:txBody>
                    <a:bodyPr/>
                    <a:lstStyle/>
                    <a:p>
                      <a:pPr algn="ctr"/>
                      <a:r>
                        <a:rPr lang="en-US" sz="2000" b="0" strike="noStrike" dirty="0">
                          <a:solidFill>
                            <a:schemeClr val="tx1"/>
                          </a:solidFill>
                        </a:rPr>
                        <a:t>8:00</a:t>
                      </a:r>
                    </a:p>
                  </a:txBody>
                  <a:tcPr/>
                </a:tc>
                <a:tc>
                  <a:txBody>
                    <a:bodyPr/>
                    <a:lstStyle/>
                    <a:p>
                      <a:pPr algn="ctr"/>
                      <a:r>
                        <a:rPr lang="en-US" sz="2000" b="0" strike="noStrike" dirty="0">
                          <a:solidFill>
                            <a:schemeClr val="tx1"/>
                          </a:solidFill>
                        </a:rPr>
                        <a:t>8:15</a:t>
                      </a: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a16="http://schemas.microsoft.com/office/drawing/2014/main" xmlns="" val="10007"/>
                  </a:ext>
                </a:extLst>
              </a:tr>
              <a:tr h="370840">
                <a:tc>
                  <a:txBody>
                    <a:bodyPr/>
                    <a:lstStyle/>
                    <a:p>
                      <a:pPr algn="ctr"/>
                      <a:r>
                        <a:rPr lang="en-US" sz="2000" b="0" strike="noStrike" dirty="0">
                          <a:solidFill>
                            <a:schemeClr val="tx1"/>
                          </a:solidFill>
                        </a:rPr>
                        <a:t>9:05</a:t>
                      </a:r>
                    </a:p>
                  </a:txBody>
                  <a:tcPr/>
                </a:tc>
                <a:tc>
                  <a:txBody>
                    <a:bodyPr/>
                    <a:lstStyle/>
                    <a:p>
                      <a:pPr algn="ctr"/>
                      <a:r>
                        <a:rPr lang="en-US" sz="2000" b="0" strike="noStrike" dirty="0">
                          <a:solidFill>
                            <a:schemeClr val="tx1"/>
                          </a:solidFill>
                        </a:rPr>
                        <a:t>9:15</a:t>
                      </a:r>
                    </a:p>
                  </a:txBody>
                  <a:tcPr/>
                </a:tc>
                <a:tc>
                  <a:txBody>
                    <a:bodyPr/>
                    <a:lstStyle/>
                    <a:p>
                      <a:r>
                        <a:rPr lang="en-US" sz="2000" b="0" strike="noStrike" dirty="0">
                          <a:solidFill>
                            <a:schemeClr val="tx1"/>
                          </a:solidFill>
                        </a:rPr>
                        <a:t>Break</a:t>
                      </a:r>
                    </a:p>
                  </a:txBody>
                  <a:tcPr/>
                </a:tc>
              </a:tr>
              <a:tr h="370840">
                <a:tc>
                  <a:txBody>
                    <a:bodyPr/>
                    <a:lstStyle/>
                    <a:p>
                      <a:pPr algn="ctr"/>
                      <a:r>
                        <a:rPr lang="en-US" sz="2000" b="0" strike="noStrike" dirty="0">
                          <a:solidFill>
                            <a:schemeClr val="tx1"/>
                          </a:solidFill>
                        </a:rPr>
                        <a:t>8:15</a:t>
                      </a:r>
                    </a:p>
                  </a:txBody>
                  <a:tcPr/>
                </a:tc>
                <a:tc>
                  <a:txBody>
                    <a:bodyPr/>
                    <a:lstStyle/>
                    <a:p>
                      <a:pPr algn="ctr"/>
                      <a:r>
                        <a:rPr lang="en-US" sz="2000" b="0" strike="noStrike" dirty="0">
                          <a:solidFill>
                            <a:schemeClr val="tx1"/>
                          </a:solidFill>
                        </a:rPr>
                        <a:t>8:45</a:t>
                      </a:r>
                    </a:p>
                  </a:txBody>
                  <a:tcPr/>
                </a:tc>
                <a:tc>
                  <a:txBody>
                    <a:bodyPr/>
                    <a:lstStyle/>
                    <a:p>
                      <a:r>
                        <a:rPr lang="en-US" sz="2000" b="0" strike="noStrike" dirty="0">
                          <a:solidFill>
                            <a:schemeClr val="tx1"/>
                          </a:solidFill>
                        </a:rPr>
                        <a:t>Random Forests</a:t>
                      </a:r>
                    </a:p>
                  </a:txBody>
                  <a:tcPr/>
                </a:tc>
              </a:tr>
            </a:tbl>
          </a:graphicData>
        </a:graphic>
      </p:graphicFrame>
    </p:spTree>
    <p:extLst>
      <p:ext uri="{BB962C8B-B14F-4D97-AF65-F5344CB8AC3E}">
        <p14:creationId xmlns:p14="http://schemas.microsoft.com/office/powerpoint/2010/main" val="41938525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Business Results</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33</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Business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
        <p:nvSpPr>
          <p:cNvPr id="8" name="Rectangle 7"/>
          <p:cNvSpPr/>
          <p:nvPr/>
        </p:nvSpPr>
        <p:spPr>
          <a:xfrm>
            <a:off x="1023937"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a:t>
            </a:r>
          </a:p>
        </p:txBody>
      </p:sp>
      <p:sp>
        <p:nvSpPr>
          <p:cNvPr id="9" name="Rectangle 8"/>
          <p:cNvSpPr/>
          <p:nvPr/>
        </p:nvSpPr>
        <p:spPr>
          <a:xfrm>
            <a:off x="6291262"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85940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34</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3" name="Picture 12"/>
          <p:cNvPicPr>
            <a:picLocks noChangeAspect="1"/>
          </p:cNvPicPr>
          <p:nvPr/>
        </p:nvPicPr>
        <p:blipFill>
          <a:blip r:embed="rId2"/>
          <a:stretch>
            <a:fillRect/>
          </a:stretch>
        </p:blipFill>
        <p:spPr>
          <a:xfrm>
            <a:off x="4366195" y="2024743"/>
            <a:ext cx="4324183" cy="2579914"/>
          </a:xfrm>
          <a:prstGeom prst="rect">
            <a:avLst/>
          </a:prstGeom>
        </p:spPr>
      </p:pic>
      <p:sp>
        <p:nvSpPr>
          <p:cNvPr id="14" name="TextBox 13"/>
          <p:cNvSpPr txBox="1"/>
          <p:nvPr/>
        </p:nvSpPr>
        <p:spPr>
          <a:xfrm>
            <a:off x="549636" y="2041071"/>
            <a:ext cx="2993663" cy="4093428"/>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From Point A to B</a:t>
            </a:r>
          </a:p>
          <a:p>
            <a:pPr marL="342900" indent="-342900">
              <a:buFont typeface="Arial" panose="020B0604020202020204" pitchFamily="34" charset="0"/>
              <a:buChar char="•"/>
            </a:pPr>
            <a:r>
              <a:rPr lang="en-US" sz="2000" dirty="0" smtClean="0"/>
              <a:t>Pavement</a:t>
            </a:r>
          </a:p>
          <a:p>
            <a:pPr marL="342900" indent="-342900">
              <a:buFont typeface="Arial" panose="020B0604020202020204" pitchFamily="34" charset="0"/>
              <a:buChar char="•"/>
            </a:pPr>
            <a:r>
              <a:rPr lang="en-US" sz="2000" dirty="0" smtClean="0"/>
              <a:t>Signs</a:t>
            </a:r>
          </a:p>
          <a:p>
            <a:pPr marL="342900" indent="-342900">
              <a:buFont typeface="Arial" panose="020B0604020202020204" pitchFamily="34" charset="0"/>
              <a:buChar char="•"/>
            </a:pPr>
            <a:r>
              <a:rPr lang="en-US" sz="2000" dirty="0" smtClean="0"/>
              <a:t>Traffic Divider</a:t>
            </a:r>
          </a:p>
          <a:p>
            <a:pPr marL="342900" indent="-342900">
              <a:buFont typeface="Arial" panose="020B0604020202020204" pitchFamily="34" charset="0"/>
              <a:buChar char="•"/>
            </a:pPr>
            <a:r>
              <a:rPr lang="en-US" sz="2000" dirty="0" smtClean="0"/>
              <a:t>Lane Markings</a:t>
            </a:r>
          </a:p>
          <a:p>
            <a:pPr marL="342900" indent="-342900">
              <a:buFont typeface="Arial" panose="020B0604020202020204" pitchFamily="34" charset="0"/>
              <a:buChar char="•"/>
            </a:pPr>
            <a:r>
              <a:rPr lang="en-US" sz="2000" dirty="0" smtClean="0"/>
              <a:t>Lighting</a:t>
            </a:r>
          </a:p>
          <a:p>
            <a:pPr marL="342900" indent="-342900">
              <a:buFont typeface="Arial" panose="020B0604020202020204" pitchFamily="34" charset="0"/>
              <a:buChar char="•"/>
            </a:pPr>
            <a:r>
              <a:rPr lang="en-US" sz="2000" dirty="0" smtClean="0"/>
              <a:t>Sidewalk</a:t>
            </a:r>
          </a:p>
          <a:p>
            <a:pPr marL="342900" indent="-342900">
              <a:buFont typeface="Arial" panose="020B0604020202020204" pitchFamily="34" charset="0"/>
              <a:buChar char="•"/>
            </a:pPr>
            <a:r>
              <a:rPr lang="en-US" sz="2000" dirty="0" smtClean="0"/>
              <a:t>Fencing</a:t>
            </a:r>
          </a:p>
          <a:p>
            <a:pPr marL="342900" indent="-342900">
              <a:buFont typeface="Arial" panose="020B0604020202020204" pitchFamily="34" charset="0"/>
              <a:buChar char="•"/>
            </a:pPr>
            <a:r>
              <a:rPr lang="en-US" sz="2000" dirty="0" smtClean="0"/>
              <a:t>Nets to catch suicides</a:t>
            </a:r>
          </a:p>
          <a:p>
            <a:pPr marL="342900" indent="-342900">
              <a:buFont typeface="Arial" panose="020B0604020202020204" pitchFamily="34" charset="0"/>
              <a:buChar char="•"/>
            </a:pPr>
            <a:r>
              <a:rPr lang="en-US" sz="2000" dirty="0" smtClean="0"/>
              <a:t>Flood Resistant</a:t>
            </a:r>
          </a:p>
          <a:p>
            <a:pPr marL="342900" indent="-342900">
              <a:buFont typeface="Arial" panose="020B0604020202020204" pitchFamily="34" charset="0"/>
              <a:buChar char="•"/>
            </a:pPr>
            <a:r>
              <a:rPr lang="en-US" sz="2000" dirty="0" smtClean="0"/>
              <a:t>Toll Booth</a:t>
            </a:r>
          </a:p>
          <a:p>
            <a:pPr marL="342900" indent="-342900">
              <a:buFont typeface="Arial" panose="020B0604020202020204" pitchFamily="34" charset="0"/>
              <a:buChar char="•"/>
            </a:pPr>
            <a:r>
              <a:rPr lang="en-US" sz="2000" dirty="0" smtClean="0"/>
              <a:t>Train underneath</a:t>
            </a:r>
          </a:p>
          <a:p>
            <a:pPr marL="342900" indent="-342900">
              <a:buFont typeface="Arial" panose="020B0604020202020204" pitchFamily="34" charset="0"/>
              <a:buChar char="•"/>
            </a:pPr>
            <a:r>
              <a:rPr lang="en-US" sz="2000" dirty="0" smtClean="0"/>
              <a:t>…</a:t>
            </a:r>
            <a:endParaRPr lang="en-US" sz="2000" dirty="0"/>
          </a:p>
        </p:txBody>
      </p:sp>
      <p:sp>
        <p:nvSpPr>
          <p:cNvPr id="15" name="Rectangle 14"/>
          <p:cNvSpPr/>
          <p:nvPr/>
        </p:nvSpPr>
        <p:spPr>
          <a:xfrm>
            <a:off x="544749" y="1455288"/>
            <a:ext cx="3031207"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Tree>
    <p:extLst>
      <p:ext uri="{BB962C8B-B14F-4D97-AF65-F5344CB8AC3E}">
        <p14:creationId xmlns:p14="http://schemas.microsoft.com/office/powerpoint/2010/main" val="9257973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35</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14" name="TextBox 13"/>
          <p:cNvSpPr txBox="1"/>
          <p:nvPr/>
        </p:nvSpPr>
        <p:spPr>
          <a:xfrm>
            <a:off x="549637" y="2041071"/>
            <a:ext cx="2471148" cy="2554545"/>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Safe for cars, pedestrians</a:t>
            </a:r>
          </a:p>
          <a:p>
            <a:pPr marL="342900" indent="-342900">
              <a:buFont typeface="Arial" panose="020B0604020202020204" pitchFamily="34" charset="0"/>
              <a:buChar char="•"/>
            </a:pPr>
            <a:r>
              <a:rPr lang="en-US" sz="2000" dirty="0" smtClean="0"/>
              <a:t>Stands up to inclement weather</a:t>
            </a:r>
          </a:p>
          <a:p>
            <a:pPr marL="342900" indent="-342900">
              <a:buFont typeface="Arial" panose="020B0604020202020204" pitchFamily="34" charset="0"/>
              <a:buChar char="•"/>
            </a:pPr>
            <a:r>
              <a:rPr lang="en-US" sz="2000" dirty="0" smtClean="0"/>
              <a:t>Earth quake proof</a:t>
            </a:r>
          </a:p>
          <a:p>
            <a:pPr marL="342900" indent="-342900">
              <a:buFont typeface="Arial" panose="020B0604020202020204" pitchFamily="34" charset="0"/>
              <a:buChar char="•"/>
            </a:pPr>
            <a:r>
              <a:rPr lang="en-US" sz="2000" dirty="0" smtClean="0"/>
              <a:t>Guaranteed for X years</a:t>
            </a:r>
            <a:endParaRPr lang="en-US" sz="2000" dirty="0"/>
          </a:p>
        </p:txBody>
      </p:sp>
      <p:sp>
        <p:nvSpPr>
          <p:cNvPr id="15" name="Rectangle 14"/>
          <p:cNvSpPr/>
          <p:nvPr/>
        </p:nvSpPr>
        <p:spPr>
          <a:xfrm>
            <a:off x="544750" y="1455288"/>
            <a:ext cx="2480922"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Quality</a:t>
            </a:r>
            <a:endParaRPr lang="en-US" dirty="0"/>
          </a:p>
        </p:txBody>
      </p:sp>
      <p:pic>
        <p:nvPicPr>
          <p:cNvPr id="3074" name="Picture 2" descr="Image result for tacoma bridge 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4662260" y="1512661"/>
            <a:ext cx="3810000" cy="3143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579269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Building a Bridge Example</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36</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3" name="Picture 12"/>
          <p:cNvPicPr>
            <a:picLocks noChangeAspect="1"/>
          </p:cNvPicPr>
          <p:nvPr/>
        </p:nvPicPr>
        <p:blipFill>
          <a:blip r:embed="rId2"/>
          <a:stretch>
            <a:fillRect/>
          </a:stretch>
        </p:blipFill>
        <p:spPr>
          <a:xfrm>
            <a:off x="4366195" y="2024743"/>
            <a:ext cx="4324183" cy="2579914"/>
          </a:xfrm>
          <a:prstGeom prst="rect">
            <a:avLst/>
          </a:prstGeom>
        </p:spPr>
      </p:pic>
      <p:sp>
        <p:nvSpPr>
          <p:cNvPr id="14" name="TextBox 13"/>
          <p:cNvSpPr txBox="1"/>
          <p:nvPr/>
        </p:nvSpPr>
        <p:spPr>
          <a:xfrm>
            <a:off x="549637" y="2041071"/>
            <a:ext cx="2471148" cy="1631216"/>
          </a:xfrm>
          <a:prstGeom prst="rect">
            <a:avLst/>
          </a:prstGeom>
          <a:noFill/>
          <a:ln>
            <a:solidFill>
              <a:schemeClr val="tx2"/>
            </a:solidFill>
          </a:ln>
        </p:spPr>
        <p:txBody>
          <a:bodyPr wrap="square" rtlCol="0">
            <a:spAutoFit/>
          </a:bodyPr>
          <a:lstStyle/>
          <a:p>
            <a:pPr marL="342900" indent="-342900">
              <a:buFont typeface="Arial" panose="020B0604020202020204" pitchFamily="34" charset="0"/>
              <a:buChar char="•"/>
            </a:pPr>
            <a:r>
              <a:rPr lang="en-US" sz="2000" dirty="0" smtClean="0"/>
              <a:t>Build it in 1 </a:t>
            </a:r>
            <a:r>
              <a:rPr lang="en-US" sz="2000" dirty="0" err="1" smtClean="0"/>
              <a:t>yr</a:t>
            </a:r>
            <a:endParaRPr lang="en-US" sz="2000" dirty="0" smtClean="0"/>
          </a:p>
          <a:p>
            <a:pPr marL="342900" indent="-342900">
              <a:buFont typeface="Arial" panose="020B0604020202020204" pitchFamily="34" charset="0"/>
              <a:buChar char="•"/>
            </a:pPr>
            <a:r>
              <a:rPr lang="en-US" sz="2000" dirty="0" smtClean="0"/>
              <a:t>2yrs</a:t>
            </a:r>
          </a:p>
          <a:p>
            <a:pPr marL="342900" indent="-342900">
              <a:buFont typeface="Arial" panose="020B0604020202020204" pitchFamily="34" charset="0"/>
              <a:buChar char="•"/>
            </a:pPr>
            <a:r>
              <a:rPr lang="en-US" sz="2000" dirty="0" smtClean="0"/>
              <a:t>4 </a:t>
            </a:r>
            <a:r>
              <a:rPr lang="en-US" sz="2000" dirty="0" err="1" smtClean="0"/>
              <a:t>yrs</a:t>
            </a:r>
            <a:r>
              <a:rPr lang="en-US" sz="2000" dirty="0" smtClean="0"/>
              <a:t> – Golden Gate Bridge</a:t>
            </a:r>
          </a:p>
          <a:p>
            <a:pPr marL="342900" indent="-342900">
              <a:buFont typeface="Arial" panose="020B0604020202020204" pitchFamily="34" charset="0"/>
              <a:buChar char="•"/>
            </a:pPr>
            <a:r>
              <a:rPr lang="en-US" sz="2000" dirty="0" smtClean="0"/>
              <a:t>??</a:t>
            </a:r>
            <a:endParaRPr lang="en-US" sz="2000" dirty="0"/>
          </a:p>
        </p:txBody>
      </p:sp>
      <p:sp>
        <p:nvSpPr>
          <p:cNvPr id="15" name="Rectangle 14"/>
          <p:cNvSpPr/>
          <p:nvPr/>
        </p:nvSpPr>
        <p:spPr>
          <a:xfrm>
            <a:off x="544750" y="1455288"/>
            <a:ext cx="2480922"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Time</a:t>
            </a:r>
            <a:endParaRPr lang="en-US" dirty="0"/>
          </a:p>
        </p:txBody>
      </p:sp>
    </p:spTree>
    <p:extLst>
      <p:ext uri="{BB962C8B-B14F-4D97-AF65-F5344CB8AC3E}">
        <p14:creationId xmlns:p14="http://schemas.microsoft.com/office/powerpoint/2010/main" val="10226544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Business Projects get 2 of 3…choose wisely.</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37</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2050" name="Picture 2" descr="Image result for bridge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7157" y="1572992"/>
            <a:ext cx="4389686" cy="337457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3657600" y="5308842"/>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Scope</a:t>
            </a:r>
            <a:endParaRPr lang="en-US" dirty="0"/>
          </a:p>
        </p:txBody>
      </p:sp>
      <p:sp>
        <p:nvSpPr>
          <p:cNvPr id="8" name="Rectangle 7"/>
          <p:cNvSpPr/>
          <p:nvPr/>
        </p:nvSpPr>
        <p:spPr>
          <a:xfrm>
            <a:off x="1023937" y="5322106"/>
            <a:ext cx="1957388" cy="571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a:t>
            </a:r>
          </a:p>
        </p:txBody>
      </p:sp>
      <p:sp>
        <p:nvSpPr>
          <p:cNvPr id="9" name="Rectangle 8"/>
          <p:cNvSpPr/>
          <p:nvPr/>
        </p:nvSpPr>
        <p:spPr>
          <a:xfrm>
            <a:off x="6291262" y="5322106"/>
            <a:ext cx="1957388" cy="5715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Time</a:t>
            </a:r>
          </a:p>
        </p:txBody>
      </p:sp>
    </p:spTree>
    <p:extLst>
      <p:ext uri="{BB962C8B-B14F-4D97-AF65-F5344CB8AC3E}">
        <p14:creationId xmlns:p14="http://schemas.microsoft.com/office/powerpoint/2010/main" val="287720154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In Data Science Modeling Results are similar </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38</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Modeling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Algorithm chosen</a:t>
            </a:r>
            <a:endParaRPr lang="en-US" dirty="0"/>
          </a:p>
        </p:txBody>
      </p:sp>
      <p:sp>
        <p:nvSpPr>
          <p:cNvPr id="8" name="Rectangle 7"/>
          <p:cNvSpPr/>
          <p:nvPr/>
        </p:nvSpPr>
        <p:spPr>
          <a:xfrm>
            <a:off x="1023937"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9" name="Rectangle 8"/>
          <p:cNvSpPr/>
          <p:nvPr/>
        </p:nvSpPr>
        <p:spPr>
          <a:xfrm>
            <a:off x="6291262" y="497920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Parameters Chosen</a:t>
            </a:r>
            <a:endParaRPr lang="en-US" dirty="0"/>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08012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Modeling Results </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39</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sp>
        <p:nvSpPr>
          <p:cNvPr id="6" name="Oval 5"/>
          <p:cNvSpPr/>
          <p:nvPr/>
        </p:nvSpPr>
        <p:spPr>
          <a:xfrm>
            <a:off x="3557588" y="2414588"/>
            <a:ext cx="2028825" cy="20288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Modeling Results</a:t>
            </a:r>
            <a:endParaRPr lang="en-US" dirty="0"/>
          </a:p>
        </p:txBody>
      </p:sp>
      <p:sp>
        <p:nvSpPr>
          <p:cNvPr id="7" name="Rectangle 6"/>
          <p:cNvSpPr/>
          <p:nvPr/>
        </p:nvSpPr>
        <p:spPr>
          <a:xfrm>
            <a:off x="3593306" y="1243013"/>
            <a:ext cx="1957388" cy="571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Algorithm chosen</a:t>
            </a:r>
            <a:endParaRPr lang="en-US" dirty="0"/>
          </a:p>
        </p:txBody>
      </p:sp>
      <p:sp>
        <p:nvSpPr>
          <p:cNvPr id="8" name="Rectangle 7"/>
          <p:cNvSpPr/>
          <p:nvPr/>
        </p:nvSpPr>
        <p:spPr>
          <a:xfrm>
            <a:off x="1023937" y="4979203"/>
            <a:ext cx="1957388" cy="571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9" name="Rectangle 8"/>
          <p:cNvSpPr/>
          <p:nvPr/>
        </p:nvSpPr>
        <p:spPr>
          <a:xfrm>
            <a:off x="6291262" y="4979203"/>
            <a:ext cx="1957388" cy="571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Parameters Chosen</a:t>
            </a:r>
            <a:endParaRPr lang="en-US" dirty="0"/>
          </a:p>
        </p:txBody>
      </p:sp>
      <p:cxnSp>
        <p:nvCxnSpPr>
          <p:cNvPr id="11" name="Straight Arrow Connector 10"/>
          <p:cNvCxnSpPr>
            <a:stCxn id="8" idx="0"/>
            <a:endCxn id="6" idx="3"/>
          </p:cNvCxnSpPr>
          <p:nvPr/>
        </p:nvCxnSpPr>
        <p:spPr>
          <a:xfrm flipV="1">
            <a:off x="2002631" y="4146298"/>
            <a:ext cx="1852072"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0"/>
            <a:endCxn id="6" idx="5"/>
          </p:cNvCxnSpPr>
          <p:nvPr/>
        </p:nvCxnSpPr>
        <p:spPr>
          <a:xfrm flipH="1" flipV="1">
            <a:off x="5289298" y="4146298"/>
            <a:ext cx="1980658" cy="83290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2"/>
            <a:endCxn id="6" idx="0"/>
          </p:cNvCxnSpPr>
          <p:nvPr/>
        </p:nvCxnSpPr>
        <p:spPr>
          <a:xfrm>
            <a:off x="4572000" y="1814513"/>
            <a:ext cx="1"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6715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pPr eaLnBrk="1" hangingPunct="1"/>
            <a:r>
              <a:rPr lang="en-US" altLang="en-US"/>
              <a:t>Key Ideas </a:t>
            </a:r>
          </a:p>
        </p:txBody>
      </p:sp>
      <p:sp>
        <p:nvSpPr>
          <p:cNvPr id="11267" name="Content Placeholder 2"/>
          <p:cNvSpPr>
            <a:spLocks noGrp="1"/>
          </p:cNvSpPr>
          <p:nvPr>
            <p:ph sz="quarter" idx="1"/>
          </p:nvPr>
        </p:nvSpPr>
        <p:spPr>
          <a:xfrm>
            <a:off x="914400" y="1752600"/>
            <a:ext cx="7772400" cy="4267200"/>
          </a:xfrm>
        </p:spPr>
        <p:txBody>
          <a:bodyPr/>
          <a:lstStyle/>
          <a:p>
            <a:pPr marL="0" indent="0" eaLnBrk="1" hangingPunct="1">
              <a:buFont typeface="Wingdings 2" pitchFamily="18" charset="2"/>
              <a:buNone/>
            </a:pPr>
            <a:r>
              <a:rPr lang="en-US" altLang="en-US" sz="2800" b="1" dirty="0"/>
              <a:t>Recursive partitioning</a:t>
            </a:r>
            <a:r>
              <a:rPr lang="en-US" altLang="en-US" b="1" dirty="0"/>
              <a:t>: </a:t>
            </a:r>
            <a:r>
              <a:rPr lang="en-US" altLang="en-US" sz="2800" dirty="0"/>
              <a:t>Repeatedly split the records into two sections so as to achieve maximum homogeneity of outcome within each new section</a:t>
            </a:r>
          </a:p>
          <a:p>
            <a:pPr marL="0" indent="0" eaLnBrk="1" hangingPunct="1"/>
            <a:endParaRPr lang="en-US" altLang="en-US" dirty="0"/>
          </a:p>
          <a:p>
            <a:pPr marL="0" indent="0" eaLnBrk="1" hangingPunct="1">
              <a:buFont typeface="Wingdings 2" pitchFamily="18" charset="2"/>
              <a:buNone/>
            </a:pPr>
            <a:r>
              <a:rPr lang="en-US" altLang="en-US" sz="2800" b="1" dirty="0"/>
              <a:t>Pruning the tree</a:t>
            </a:r>
            <a:r>
              <a:rPr lang="en-US" altLang="en-US" b="1" dirty="0"/>
              <a:t>: </a:t>
            </a:r>
            <a:r>
              <a:rPr lang="en-US" altLang="en-US" sz="2800" dirty="0"/>
              <a:t>Simplify the tree by pruning peripheral branches to avoid overfitting – measure and reduce complexity</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10/21/2018</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40</a:t>
            </a:r>
            <a:endParaRPr lang="en-US" dirty="0"/>
          </a:p>
        </p:txBody>
      </p:sp>
    </p:spTree>
    <p:extLst>
      <p:ext uri="{BB962C8B-B14F-4D97-AF65-F5344CB8AC3E}">
        <p14:creationId xmlns:p14="http://schemas.microsoft.com/office/powerpoint/2010/main" val="9690025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p:cNvSpPr>
            <a:spLocks noGrp="1"/>
          </p:cNvSpPr>
          <p:nvPr>
            <p:ph type="title"/>
          </p:nvPr>
        </p:nvSpPr>
        <p:spPr/>
        <p:txBody>
          <a:bodyPr/>
          <a:lstStyle/>
          <a:p>
            <a:r>
              <a:rPr lang="en-US" dirty="0" smtClean="0"/>
              <a:t>Champion Vs Challenger!</a:t>
            </a:r>
            <a:endParaRPr lang="en-US" dirty="0"/>
          </a:p>
        </p:txBody>
      </p:sp>
      <p:sp>
        <p:nvSpPr>
          <p:cNvPr id="4" name="Slide Number Placeholder 3"/>
          <p:cNvSpPr>
            <a:spLocks noGrp="1"/>
          </p:cNvSpPr>
          <p:nvPr>
            <p:ph type="sldNum" sz="quarter" idx="12"/>
          </p:nvPr>
        </p:nvSpPr>
        <p:spPr/>
        <p:txBody>
          <a:bodyPr/>
          <a:lstStyle/>
          <a:p>
            <a:fld id="{37290FF7-652B-4475-AEAB-8B1A5D23AE09}" type="slidenum">
              <a:rPr lang="en-US" smtClean="0"/>
              <a:t>40</a:t>
            </a:fld>
            <a:endParaRPr lang="en-US"/>
          </a:p>
        </p:txBody>
      </p:sp>
      <p:sp>
        <p:nvSpPr>
          <p:cNvPr id="5" name="Footer Placeholder 4"/>
          <p:cNvSpPr>
            <a:spLocks noGrp="1"/>
          </p:cNvSpPr>
          <p:nvPr>
            <p:ph type="ftr" sz="quarter" idx="3"/>
          </p:nvPr>
        </p:nvSpPr>
        <p:spPr/>
        <p:txBody>
          <a:bodyPr/>
          <a:lstStyle/>
          <a:p>
            <a:r>
              <a:rPr lang="en-US" smtClean="0"/>
              <a:t>Kwartler CSCI S-96</a:t>
            </a:r>
            <a:endParaRPr lang="en-US" dirty="0"/>
          </a:p>
        </p:txBody>
      </p:sp>
      <p:pic>
        <p:nvPicPr>
          <p:cNvPr id="1026" name="Picture 2" descr="Image result for gladiator me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17522" y="1260929"/>
            <a:ext cx="4762500" cy="49720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24543" y="1632857"/>
            <a:ext cx="3305713" cy="646331"/>
          </a:xfrm>
          <a:prstGeom prst="rect">
            <a:avLst/>
          </a:prstGeom>
          <a:noFill/>
        </p:spPr>
        <p:txBody>
          <a:bodyPr wrap="none" rtlCol="0">
            <a:spAutoFit/>
          </a:bodyPr>
          <a:lstStyle/>
          <a:p>
            <a:r>
              <a:rPr lang="en-US" dirty="0" smtClean="0"/>
              <a:t>Open</a:t>
            </a:r>
          </a:p>
          <a:p>
            <a:r>
              <a:rPr lang="en-US" dirty="0" smtClean="0"/>
              <a:t>2_Bank Loans </a:t>
            </a:r>
            <a:r>
              <a:rPr lang="en-US" dirty="0" err="1" smtClean="0"/>
              <a:t>Algo</a:t>
            </a:r>
            <a:r>
              <a:rPr lang="en-US" dirty="0" smtClean="0"/>
              <a:t> </a:t>
            </a:r>
            <a:r>
              <a:rPr lang="en-US" dirty="0" err="1" smtClean="0"/>
              <a:t>Comparison.R</a:t>
            </a:r>
            <a:endParaRPr lang="en-US" dirty="0"/>
          </a:p>
        </p:txBody>
      </p:sp>
    </p:spTree>
    <p:extLst>
      <p:ext uri="{BB962C8B-B14F-4D97-AF65-F5344CB8AC3E}">
        <p14:creationId xmlns:p14="http://schemas.microsoft.com/office/powerpoint/2010/main" val="77627695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5" name="Date Placeholder 4"/>
          <p:cNvSpPr>
            <a:spLocks noGrp="1"/>
          </p:cNvSpPr>
          <p:nvPr>
            <p:ph type="dt" sz="half" idx="10"/>
          </p:nvPr>
        </p:nvSpPr>
        <p:spPr/>
        <p:txBody>
          <a:bodyPr/>
          <a:lstStyle/>
          <a:p>
            <a:fld id="{9B19E99B-5349-415A-8E56-8E989211A366}" type="datetime1">
              <a:rPr lang="en-US" smtClean="0"/>
              <a:t>10/21/2018</a:t>
            </a:fld>
            <a:endParaRPr lang="en-US"/>
          </a:p>
        </p:txBody>
      </p:sp>
      <p:sp>
        <p:nvSpPr>
          <p:cNvPr id="6" name="Footer Placeholder 5"/>
          <p:cNvSpPr>
            <a:spLocks noGrp="1"/>
          </p:cNvSpPr>
          <p:nvPr>
            <p:ph type="ftr" sz="quarter" idx="3"/>
          </p:nvPr>
        </p:nvSpPr>
        <p:spPr/>
        <p:txBody>
          <a:bodyPr/>
          <a:lstStyle/>
          <a:p>
            <a:r>
              <a:rPr lang="en-US"/>
              <a:t>Kwartler CSCI S-96</a:t>
            </a:r>
            <a:endParaRPr lang="en-US" dirty="0"/>
          </a:p>
        </p:txBody>
      </p:sp>
      <p:sp>
        <p:nvSpPr>
          <p:cNvPr id="7" name="Slide Number Placeholder 6"/>
          <p:cNvSpPr>
            <a:spLocks noGrp="1"/>
          </p:cNvSpPr>
          <p:nvPr>
            <p:ph type="sldNum" sz="quarter" idx="12"/>
          </p:nvPr>
        </p:nvSpPr>
        <p:spPr/>
        <p:txBody>
          <a:bodyPr/>
          <a:lstStyle/>
          <a:p>
            <a:fld id="{37290FF7-652B-4475-AEAB-8B1A5D23AE09}" type="slidenum">
              <a:rPr lang="en-US" smtClean="0"/>
              <a:t>41</a:t>
            </a:fld>
            <a:endParaRPr lang="en-US"/>
          </a:p>
        </p:txBody>
      </p:sp>
      <p:graphicFrame>
        <p:nvGraphicFramePr>
          <p:cNvPr id="8" name="Content Placeholder 3"/>
          <p:cNvGraphicFramePr>
            <a:graphicFrameLocks/>
          </p:cNvGraphicFramePr>
          <p:nvPr>
            <p:extLst>
              <p:ext uri="{D42A27DB-BD31-4B8C-83A1-F6EECF244321}">
                <p14:modId xmlns:p14="http://schemas.microsoft.com/office/powerpoint/2010/main" val="2454944759"/>
              </p:ext>
            </p:extLst>
          </p:nvPr>
        </p:nvGraphicFramePr>
        <p:xfrm>
          <a:off x="614363" y="1111250"/>
          <a:ext cx="7915275" cy="3962400"/>
        </p:xfrm>
        <a:graphic>
          <a:graphicData uri="http://schemas.openxmlformats.org/drawingml/2006/table">
            <a:tbl>
              <a:tblPr firstRow="1" bandRow="1">
                <a:tableStyleId>{F5AB1C69-6EDB-4FF4-983F-18BD219EF322}</a:tableStyleId>
              </a:tblPr>
              <a:tblGrid>
                <a:gridCol w="1242805">
                  <a:extLst>
                    <a:ext uri="{9D8B030D-6E8A-4147-A177-3AD203B41FA5}">
                      <a16:colId xmlns:a16="http://schemas.microsoft.com/office/drawing/2014/main" xmlns="" val="20000"/>
                    </a:ext>
                  </a:extLst>
                </a:gridCol>
                <a:gridCol w="861296">
                  <a:extLst>
                    <a:ext uri="{9D8B030D-6E8A-4147-A177-3AD203B41FA5}">
                      <a16:colId xmlns:a16="http://schemas.microsoft.com/office/drawing/2014/main" xmlns="" val="20001"/>
                    </a:ext>
                  </a:extLst>
                </a:gridCol>
                <a:gridCol w="5811174">
                  <a:extLst>
                    <a:ext uri="{9D8B030D-6E8A-4147-A177-3AD203B41FA5}">
                      <a16:colId xmlns:a16="http://schemas.microsoft.com/office/drawing/2014/main" xmlns="" val="20002"/>
                    </a:ext>
                  </a:extLst>
                </a:gridCol>
              </a:tblGrid>
              <a:tr h="370840">
                <a:tc>
                  <a:txBody>
                    <a:bodyPr/>
                    <a:lstStyle/>
                    <a:p>
                      <a:pPr algn="ctr"/>
                      <a:r>
                        <a:rPr lang="en-US" sz="2000" b="0" strike="noStrike" dirty="0">
                          <a:solidFill>
                            <a:schemeClr val="bg1"/>
                          </a:solidFill>
                        </a:rPr>
                        <a:t>Start</a:t>
                      </a:r>
                    </a:p>
                  </a:txBody>
                  <a:tcPr/>
                </a:tc>
                <a:tc>
                  <a:txBody>
                    <a:bodyPr/>
                    <a:lstStyle/>
                    <a:p>
                      <a:pPr algn="ctr"/>
                      <a:r>
                        <a:rPr lang="en-US" sz="2000" b="0" strike="noStrike" dirty="0">
                          <a:solidFill>
                            <a:schemeClr val="bg1"/>
                          </a:solidFill>
                        </a:rPr>
                        <a:t>End</a:t>
                      </a:r>
                    </a:p>
                  </a:txBody>
                  <a:tcPr/>
                </a:tc>
                <a:tc>
                  <a:txBody>
                    <a:bodyPr/>
                    <a:lstStyle/>
                    <a:p>
                      <a:r>
                        <a:rPr lang="en-US" sz="2000" b="0" strike="noStrike" dirty="0">
                          <a:solidFill>
                            <a:schemeClr val="bg1"/>
                          </a:solidFill>
                        </a:rPr>
                        <a:t>Item</a:t>
                      </a:r>
                    </a:p>
                  </a:txBody>
                  <a:tcPr/>
                </a:tc>
                <a:extLst>
                  <a:ext uri="{0D108BD9-81ED-4DB2-BD59-A6C34878D82A}">
                    <a16:rowId xmlns:a16="http://schemas.microsoft.com/office/drawing/2014/main" xmlns="" val="10000"/>
                  </a:ext>
                </a:extLst>
              </a:tr>
              <a:tr h="370840">
                <a:tc>
                  <a:txBody>
                    <a:bodyPr/>
                    <a:lstStyle/>
                    <a:p>
                      <a:pPr algn="ctr"/>
                      <a:r>
                        <a:rPr lang="en-US" sz="2000" b="0" strike="noStrike" dirty="0">
                          <a:solidFill>
                            <a:schemeClr val="tx1"/>
                          </a:solidFill>
                        </a:rPr>
                        <a:t>6:30</a:t>
                      </a:r>
                    </a:p>
                  </a:txBody>
                  <a:tcPr/>
                </a:tc>
                <a:tc>
                  <a:txBody>
                    <a:bodyPr/>
                    <a:lstStyle/>
                    <a:p>
                      <a:pPr algn="ctr"/>
                      <a:r>
                        <a:rPr lang="en-US" sz="2000" b="0" strike="noStrike" dirty="0">
                          <a:solidFill>
                            <a:schemeClr val="tx1"/>
                          </a:solidFill>
                        </a:rPr>
                        <a:t>6:45</a:t>
                      </a:r>
                    </a:p>
                  </a:txBody>
                  <a:tcPr/>
                </a:tc>
                <a:tc>
                  <a:txBody>
                    <a:bodyPr/>
                    <a:lstStyle/>
                    <a:p>
                      <a:r>
                        <a:rPr lang="en-US" sz="2000" b="0" strike="noStrike" dirty="0">
                          <a:solidFill>
                            <a:schemeClr val="tx1"/>
                          </a:solidFill>
                        </a:rPr>
                        <a:t>K Nearest Neighbor - explanation</a:t>
                      </a:r>
                    </a:p>
                  </a:txBody>
                  <a:tcPr/>
                </a:tc>
                <a:extLst>
                  <a:ext uri="{0D108BD9-81ED-4DB2-BD59-A6C34878D82A}">
                    <a16:rowId xmlns:a16="http://schemas.microsoft.com/office/drawing/2014/main" xmlns="" val="10001"/>
                  </a:ext>
                </a:extLst>
              </a:tr>
              <a:tr h="370840">
                <a:tc>
                  <a:txBody>
                    <a:bodyPr/>
                    <a:lstStyle/>
                    <a:p>
                      <a:pPr algn="ctr"/>
                      <a:r>
                        <a:rPr lang="en-US" sz="2000" b="0" strike="noStrike" dirty="0">
                          <a:solidFill>
                            <a:schemeClr val="tx1"/>
                          </a:solidFill>
                        </a:rPr>
                        <a:t>6:45</a:t>
                      </a:r>
                    </a:p>
                  </a:txBody>
                  <a:tcPr/>
                </a:tc>
                <a:tc>
                  <a:txBody>
                    <a:bodyPr/>
                    <a:lstStyle/>
                    <a:p>
                      <a:pPr algn="ctr"/>
                      <a:r>
                        <a:rPr lang="en-US" sz="2000" b="0" strike="noStrike" dirty="0" smtClean="0">
                          <a:solidFill>
                            <a:schemeClr val="tx1"/>
                          </a:solidFill>
                        </a:rPr>
                        <a:t>7:00</a:t>
                      </a:r>
                      <a:endParaRPr lang="en-US" sz="2000" b="0" strike="noStrike" dirty="0">
                        <a:solidFill>
                          <a:schemeClr val="tx1"/>
                        </a:solidFill>
                      </a:endParaRPr>
                    </a:p>
                  </a:txBody>
                  <a:tcPr/>
                </a:tc>
                <a:tc>
                  <a:txBody>
                    <a:bodyPr/>
                    <a:lstStyle/>
                    <a:p>
                      <a:r>
                        <a:rPr lang="en-US" sz="2000" b="0" strike="noStrike" dirty="0">
                          <a:solidFill>
                            <a:schemeClr val="tx1"/>
                          </a:solidFill>
                        </a:rPr>
                        <a:t>East Side Vs West Side!</a:t>
                      </a:r>
                    </a:p>
                  </a:txBody>
                  <a:tcPr/>
                </a:tc>
                <a:extLst>
                  <a:ext uri="{0D108BD9-81ED-4DB2-BD59-A6C34878D82A}">
                    <a16:rowId xmlns:a16="http://schemas.microsoft.com/office/drawing/2014/main" xmlns="" val="10002"/>
                  </a:ext>
                </a:extLst>
              </a:tr>
              <a:tr h="370840">
                <a:tc>
                  <a:txBody>
                    <a:bodyPr/>
                    <a:lstStyle/>
                    <a:p>
                      <a:pPr algn="ctr"/>
                      <a:r>
                        <a:rPr lang="en-US" sz="2000" b="0" strike="noStrike" dirty="0" smtClean="0">
                          <a:solidFill>
                            <a:schemeClr val="tx1"/>
                          </a:solidFill>
                        </a:rPr>
                        <a:t>7:00</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7:15</a:t>
                      </a:r>
                      <a:endParaRPr lang="en-US" sz="2000" b="0" strike="noStrike" dirty="0">
                        <a:solidFill>
                          <a:schemeClr val="tx1"/>
                        </a:solidFill>
                      </a:endParaRPr>
                    </a:p>
                  </a:txBody>
                  <a:tcPr/>
                </a:tc>
                <a:tc>
                  <a:txBody>
                    <a:bodyPr/>
                    <a:lstStyle/>
                    <a:p>
                      <a:r>
                        <a:rPr lang="en-US" sz="2000" b="0" strike="noStrike" dirty="0" smtClean="0">
                          <a:solidFill>
                            <a:schemeClr val="tx1"/>
                          </a:solidFill>
                        </a:rPr>
                        <a:t>Absenteeism </a:t>
                      </a:r>
                      <a:r>
                        <a:rPr lang="en-US" sz="2000" b="0" strike="noStrike" dirty="0">
                          <a:solidFill>
                            <a:schemeClr val="tx1"/>
                          </a:solidFill>
                        </a:rPr>
                        <a:t>KNN </a:t>
                      </a:r>
                      <a:r>
                        <a:rPr lang="en-US" sz="2000" b="0" strike="noStrike" dirty="0" smtClean="0">
                          <a:solidFill>
                            <a:schemeClr val="tx1"/>
                          </a:solidFill>
                        </a:rPr>
                        <a:t>example</a:t>
                      </a:r>
                      <a:endParaRPr lang="en-US" sz="2000" b="0" strike="noStrike" dirty="0">
                        <a:solidFill>
                          <a:schemeClr val="tx1"/>
                        </a:solidFill>
                      </a:endParaRPr>
                    </a:p>
                  </a:txBody>
                  <a:tcPr/>
                </a:tc>
                <a:extLst>
                  <a:ext uri="{0D108BD9-81ED-4DB2-BD59-A6C34878D82A}">
                    <a16:rowId xmlns:a16="http://schemas.microsoft.com/office/drawing/2014/main" xmlns="" val="10003"/>
                  </a:ext>
                </a:extLst>
              </a:tr>
              <a:tr h="370840">
                <a:tc>
                  <a:txBody>
                    <a:bodyPr/>
                    <a:lstStyle/>
                    <a:p>
                      <a:pPr algn="ctr"/>
                      <a:r>
                        <a:rPr lang="en-US" sz="2000" b="0" strike="noStrike" dirty="0" smtClean="0">
                          <a:solidFill>
                            <a:schemeClr val="tx1"/>
                          </a:solidFill>
                        </a:rPr>
                        <a:t>7:15</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7:30</a:t>
                      </a:r>
                      <a:endParaRPr lang="en-US" sz="2000" b="0" strike="noStrike" dirty="0">
                        <a:solidFill>
                          <a:schemeClr val="tx1"/>
                        </a:solidFill>
                      </a:endParaRPr>
                    </a:p>
                  </a:txBody>
                  <a:tcPr/>
                </a:tc>
                <a:tc>
                  <a:txBody>
                    <a:bodyPr/>
                    <a:lstStyle/>
                    <a:p>
                      <a:r>
                        <a:rPr lang="en-US" sz="2000" b="0" strike="noStrike" dirty="0">
                          <a:solidFill>
                            <a:schemeClr val="tx1"/>
                          </a:solidFill>
                        </a:rPr>
                        <a:t>Break</a:t>
                      </a:r>
                    </a:p>
                  </a:txBody>
                  <a:tcPr/>
                </a:tc>
                <a:extLst>
                  <a:ext uri="{0D108BD9-81ED-4DB2-BD59-A6C34878D82A}">
                    <a16:rowId xmlns:a16="http://schemas.microsoft.com/office/drawing/2014/main" xmlns="" val="10004"/>
                  </a:ext>
                </a:extLst>
              </a:tr>
              <a:tr h="370840">
                <a:tc>
                  <a:txBody>
                    <a:bodyPr/>
                    <a:lstStyle/>
                    <a:p>
                      <a:pPr algn="ctr"/>
                      <a:r>
                        <a:rPr lang="en-US" sz="2000" b="0" strike="noStrike" dirty="0" smtClean="0">
                          <a:solidFill>
                            <a:schemeClr val="tx1"/>
                          </a:solidFill>
                        </a:rPr>
                        <a:t>7:30</a:t>
                      </a:r>
                      <a:endParaRPr lang="en-US" sz="2000" b="0" strike="noStrike" dirty="0">
                        <a:solidFill>
                          <a:schemeClr val="tx1"/>
                        </a:solidFill>
                      </a:endParaRPr>
                    </a:p>
                  </a:txBody>
                  <a:tcPr/>
                </a:tc>
                <a:tc>
                  <a:txBody>
                    <a:bodyPr/>
                    <a:lstStyle/>
                    <a:p>
                      <a:pPr algn="ctr"/>
                      <a:r>
                        <a:rPr lang="en-US" sz="2000" b="0" strike="noStrike" dirty="0" smtClean="0">
                          <a:solidFill>
                            <a:schemeClr val="tx1"/>
                          </a:solidFill>
                        </a:rPr>
                        <a:t>7:45</a:t>
                      </a:r>
                      <a:endParaRPr lang="en-US" sz="2000" b="0" strike="noStrike" dirty="0">
                        <a:solidFill>
                          <a:schemeClr val="tx1"/>
                        </a:solidFill>
                      </a:endParaRPr>
                    </a:p>
                  </a:txBody>
                  <a:tcPr/>
                </a:tc>
                <a:tc>
                  <a:txBody>
                    <a:bodyPr/>
                    <a:lstStyle/>
                    <a:p>
                      <a:r>
                        <a:rPr lang="en-US" sz="2000" b="0" strike="noStrike" dirty="0">
                          <a:solidFill>
                            <a:schemeClr val="tx1"/>
                          </a:solidFill>
                        </a:rPr>
                        <a:t>Decision Trees - explanation</a:t>
                      </a:r>
                    </a:p>
                  </a:txBody>
                  <a:tcPr/>
                </a:tc>
                <a:extLst>
                  <a:ext uri="{0D108BD9-81ED-4DB2-BD59-A6C34878D82A}">
                    <a16:rowId xmlns:a16="http://schemas.microsoft.com/office/drawing/2014/main" xmlns="" val="10005"/>
                  </a:ext>
                </a:extLst>
              </a:tr>
              <a:tr h="370840">
                <a:tc>
                  <a:txBody>
                    <a:bodyPr/>
                    <a:lstStyle/>
                    <a:p>
                      <a:pPr algn="ctr"/>
                      <a:r>
                        <a:rPr lang="en-US" sz="2000" b="0" strike="noStrike" dirty="0">
                          <a:solidFill>
                            <a:schemeClr val="tx1"/>
                          </a:solidFill>
                        </a:rPr>
                        <a:t>7:50</a:t>
                      </a:r>
                    </a:p>
                  </a:txBody>
                  <a:tcPr/>
                </a:tc>
                <a:tc>
                  <a:txBody>
                    <a:bodyPr/>
                    <a:lstStyle/>
                    <a:p>
                      <a:pPr algn="ctr"/>
                      <a:r>
                        <a:rPr lang="en-US" sz="2000" b="0" strike="noStrike" dirty="0">
                          <a:solidFill>
                            <a:schemeClr val="tx1"/>
                          </a:solidFill>
                        </a:rPr>
                        <a:t>8:00</a:t>
                      </a:r>
                    </a:p>
                  </a:txBody>
                  <a:tcPr/>
                </a:tc>
                <a:tc>
                  <a:txBody>
                    <a:bodyPr/>
                    <a:lstStyle/>
                    <a:p>
                      <a:r>
                        <a:rPr lang="en-US" sz="2000" b="0" strike="noStrike" dirty="0" smtClean="0">
                          <a:solidFill>
                            <a:schemeClr val="tx1"/>
                          </a:solidFill>
                        </a:rPr>
                        <a:t>Decision Tree Example</a:t>
                      </a:r>
                      <a:endParaRPr lang="en-US" sz="2000" b="0" strike="noStrike" dirty="0">
                        <a:solidFill>
                          <a:schemeClr val="tx1"/>
                        </a:solidFill>
                      </a:endParaRPr>
                    </a:p>
                  </a:txBody>
                  <a:tcPr/>
                </a:tc>
                <a:extLst>
                  <a:ext uri="{0D108BD9-81ED-4DB2-BD59-A6C34878D82A}">
                    <a16:rowId xmlns:a16="http://schemas.microsoft.com/office/drawing/2014/main" xmlns="" val="10006"/>
                  </a:ext>
                </a:extLst>
              </a:tr>
              <a:tr h="370840">
                <a:tc>
                  <a:txBody>
                    <a:bodyPr/>
                    <a:lstStyle/>
                    <a:p>
                      <a:pPr algn="ctr"/>
                      <a:r>
                        <a:rPr lang="en-US" sz="2000" b="0" strike="noStrike" dirty="0">
                          <a:solidFill>
                            <a:schemeClr val="tx1"/>
                          </a:solidFill>
                        </a:rPr>
                        <a:t>8:00</a:t>
                      </a:r>
                    </a:p>
                  </a:txBody>
                  <a:tcPr/>
                </a:tc>
                <a:tc>
                  <a:txBody>
                    <a:bodyPr/>
                    <a:lstStyle/>
                    <a:p>
                      <a:pPr algn="ctr"/>
                      <a:r>
                        <a:rPr lang="en-US" sz="2000" b="0" strike="noStrike" dirty="0">
                          <a:solidFill>
                            <a:schemeClr val="tx1"/>
                          </a:solidFill>
                        </a:rPr>
                        <a:t>8:15</a:t>
                      </a:r>
                    </a:p>
                  </a:txBody>
                  <a:tcPr/>
                </a:tc>
                <a:tc>
                  <a:txBody>
                    <a:bodyPr/>
                    <a:lstStyle/>
                    <a:p>
                      <a:r>
                        <a:rPr lang="en-US" sz="2000" b="0" strike="noStrike" dirty="0">
                          <a:solidFill>
                            <a:schemeClr val="tx1"/>
                          </a:solidFill>
                        </a:rPr>
                        <a:t>A to Z Decision Trees scripting example</a:t>
                      </a:r>
                    </a:p>
                  </a:txBody>
                  <a:tcPr/>
                </a:tc>
                <a:extLst>
                  <a:ext uri="{0D108BD9-81ED-4DB2-BD59-A6C34878D82A}">
                    <a16:rowId xmlns:a16="http://schemas.microsoft.com/office/drawing/2014/main" xmlns="" val="10007"/>
                  </a:ext>
                </a:extLst>
              </a:tr>
              <a:tr h="370840">
                <a:tc>
                  <a:txBody>
                    <a:bodyPr/>
                    <a:lstStyle/>
                    <a:p>
                      <a:pPr algn="ctr"/>
                      <a:r>
                        <a:rPr lang="en-US" sz="2000" b="0" strike="noStrike" dirty="0">
                          <a:solidFill>
                            <a:schemeClr val="tx1"/>
                          </a:solidFill>
                        </a:rPr>
                        <a:t>9:05</a:t>
                      </a:r>
                    </a:p>
                  </a:txBody>
                  <a:tcPr/>
                </a:tc>
                <a:tc>
                  <a:txBody>
                    <a:bodyPr/>
                    <a:lstStyle/>
                    <a:p>
                      <a:pPr algn="ctr"/>
                      <a:r>
                        <a:rPr lang="en-US" sz="2000" b="0" strike="noStrike" dirty="0">
                          <a:solidFill>
                            <a:schemeClr val="tx1"/>
                          </a:solidFill>
                        </a:rPr>
                        <a:t>9:15</a:t>
                      </a:r>
                    </a:p>
                  </a:txBody>
                  <a:tcPr/>
                </a:tc>
                <a:tc>
                  <a:txBody>
                    <a:bodyPr/>
                    <a:lstStyle/>
                    <a:p>
                      <a:r>
                        <a:rPr lang="en-US" sz="2000" b="0" strike="noStrike" dirty="0">
                          <a:solidFill>
                            <a:schemeClr val="tx1"/>
                          </a:solidFill>
                        </a:rPr>
                        <a:t>Break</a:t>
                      </a:r>
                    </a:p>
                  </a:txBody>
                  <a:tcPr/>
                </a:tc>
              </a:tr>
              <a:tr h="370840">
                <a:tc>
                  <a:txBody>
                    <a:bodyPr/>
                    <a:lstStyle/>
                    <a:p>
                      <a:pPr algn="ctr"/>
                      <a:r>
                        <a:rPr lang="en-US" sz="2000" b="0" strike="noStrike" dirty="0">
                          <a:solidFill>
                            <a:schemeClr val="tx1"/>
                          </a:solidFill>
                        </a:rPr>
                        <a:t>8:15</a:t>
                      </a:r>
                    </a:p>
                  </a:txBody>
                  <a:tcPr/>
                </a:tc>
                <a:tc>
                  <a:txBody>
                    <a:bodyPr/>
                    <a:lstStyle/>
                    <a:p>
                      <a:pPr algn="ctr"/>
                      <a:r>
                        <a:rPr lang="en-US" sz="2000" b="0" strike="noStrike" dirty="0">
                          <a:solidFill>
                            <a:schemeClr val="tx1"/>
                          </a:solidFill>
                        </a:rPr>
                        <a:t>8:45</a:t>
                      </a:r>
                    </a:p>
                  </a:txBody>
                  <a:tcPr/>
                </a:tc>
                <a:tc>
                  <a:txBody>
                    <a:bodyPr/>
                    <a:lstStyle/>
                    <a:p>
                      <a:r>
                        <a:rPr lang="en-US" sz="2000" b="0" strike="noStrike" dirty="0">
                          <a:solidFill>
                            <a:schemeClr val="tx1"/>
                          </a:solidFill>
                        </a:rPr>
                        <a:t>Random Forests</a:t>
                      </a:r>
                    </a:p>
                  </a:txBody>
                  <a:tcPr/>
                </a:tc>
              </a:tr>
            </a:tbl>
          </a:graphicData>
        </a:graphic>
      </p:graphicFrame>
    </p:spTree>
    <p:extLst>
      <p:ext uri="{BB962C8B-B14F-4D97-AF65-F5344CB8AC3E}">
        <p14:creationId xmlns:p14="http://schemas.microsoft.com/office/powerpoint/2010/main" val="36707212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BA880B5-5AE1-467C-8366-3251D679BDF3}"/>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49163186-DB36-4EF5-9068-974F89000C74}"/>
              </a:ext>
            </a:extLst>
          </p:cNvPr>
          <p:cNvSpPr>
            <a:spLocks noGrp="1"/>
          </p:cNvSpPr>
          <p:nvPr>
            <p:ph type="title"/>
          </p:nvPr>
        </p:nvSpPr>
        <p:spPr/>
        <p:txBody>
          <a:bodyPr/>
          <a:lstStyle/>
          <a:p>
            <a:r>
              <a:rPr lang="en-US" dirty="0"/>
              <a:t>Random Forests…the Wisdom of the Crowd</a:t>
            </a:r>
          </a:p>
        </p:txBody>
      </p:sp>
      <p:sp>
        <p:nvSpPr>
          <p:cNvPr id="4" name="Slide Number Placeholder 3">
            <a:extLst>
              <a:ext uri="{FF2B5EF4-FFF2-40B4-BE49-F238E27FC236}">
                <a16:creationId xmlns:a16="http://schemas.microsoft.com/office/drawing/2014/main" xmlns="" id="{FDD3217C-CD88-432D-8A68-B1DF66C148B8}"/>
              </a:ext>
            </a:extLst>
          </p:cNvPr>
          <p:cNvSpPr>
            <a:spLocks noGrp="1"/>
          </p:cNvSpPr>
          <p:nvPr>
            <p:ph type="sldNum" sz="quarter" idx="12"/>
          </p:nvPr>
        </p:nvSpPr>
        <p:spPr/>
        <p:txBody>
          <a:bodyPr/>
          <a:lstStyle/>
          <a:p>
            <a:fld id="{37290FF7-652B-4475-AEAB-8B1A5D23AE09}" type="slidenum">
              <a:rPr lang="en-US" smtClean="0"/>
              <a:t>42</a:t>
            </a:fld>
            <a:endParaRPr lang="en-US"/>
          </a:p>
        </p:txBody>
      </p:sp>
      <p:sp>
        <p:nvSpPr>
          <p:cNvPr id="5" name="Footer Placeholder 4">
            <a:extLst>
              <a:ext uri="{FF2B5EF4-FFF2-40B4-BE49-F238E27FC236}">
                <a16:creationId xmlns:a16="http://schemas.microsoft.com/office/drawing/2014/main" xmlns=""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a16="http://schemas.microsoft.com/office/drawing/2014/main" xmlns="" id="{FD924FEC-E4D2-4DCA-8439-16F154EFDFAE}"/>
              </a:ext>
            </a:extLst>
          </p:cNvPr>
          <p:cNvSpPr txBox="1"/>
          <p:nvPr/>
        </p:nvSpPr>
        <p:spPr>
          <a:xfrm>
            <a:off x="304799" y="1143000"/>
            <a:ext cx="8729546" cy="754799"/>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 sz="1600" dirty="0">
                <a:solidFill>
                  <a:srgbClr val="FFFFFF"/>
                </a:solidFill>
                <a:latin typeface="Open Sans"/>
                <a:ea typeface="Open Sans"/>
                <a:cs typeface="Open Sans"/>
                <a:sym typeface="Open Sans"/>
              </a:rPr>
              <a:t>1907 Vox Populi by Sir Francis Galton created the notion of  “wisdom of crowds” as a phenomenon.  It is the basis of modern search engines and crowdsourcing.</a:t>
            </a:r>
          </a:p>
        </p:txBody>
      </p:sp>
      <p:sp>
        <p:nvSpPr>
          <p:cNvPr id="7" name="TextBox 6">
            <a:extLst>
              <a:ext uri="{FF2B5EF4-FFF2-40B4-BE49-F238E27FC236}">
                <a16:creationId xmlns:a16="http://schemas.microsoft.com/office/drawing/2014/main" xmlns="" id="{044AF254-5399-44EE-AFAC-7E3F7B3B027B}"/>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 median weight was 9lbs (0.8%) off and was better than individual cattle experts.</a:t>
            </a:r>
          </a:p>
        </p:txBody>
      </p:sp>
      <p:pic>
        <p:nvPicPr>
          <p:cNvPr id="8" name="Shape 652">
            <a:extLst>
              <a:ext uri="{FF2B5EF4-FFF2-40B4-BE49-F238E27FC236}">
                <a16:creationId xmlns:a16="http://schemas.microsoft.com/office/drawing/2014/main" xmlns="" id="{A3A0422A-8448-48C2-BDB5-176D19DCFBCC}"/>
              </a:ext>
            </a:extLst>
          </p:cNvPr>
          <p:cNvPicPr preferRelativeResize="0"/>
          <p:nvPr/>
        </p:nvPicPr>
        <p:blipFill>
          <a:blip r:embed="rId2">
            <a:alphaModFix/>
          </a:blip>
          <a:stretch>
            <a:fillRect/>
          </a:stretch>
        </p:blipFill>
        <p:spPr>
          <a:xfrm>
            <a:off x="5638800" y="2096413"/>
            <a:ext cx="3160925" cy="3314575"/>
          </a:xfrm>
          <a:prstGeom prst="rect">
            <a:avLst/>
          </a:prstGeom>
          <a:solidFill>
            <a:schemeClr val="tx1"/>
          </a:solidFill>
          <a:ln>
            <a:noFill/>
          </a:ln>
        </p:spPr>
      </p:pic>
      <p:sp>
        <p:nvSpPr>
          <p:cNvPr id="9" name="Shape 650">
            <a:extLst>
              <a:ext uri="{FF2B5EF4-FFF2-40B4-BE49-F238E27FC236}">
                <a16:creationId xmlns:a16="http://schemas.microsoft.com/office/drawing/2014/main" xmlns="" id="{6E4918CD-9D07-42CF-8A29-D673195AAC55}"/>
              </a:ext>
            </a:extLst>
          </p:cNvPr>
          <p:cNvSpPr txBox="1"/>
          <p:nvPr/>
        </p:nvSpPr>
        <p:spPr>
          <a:xfrm>
            <a:off x="304799" y="2073573"/>
            <a:ext cx="4343401" cy="3424499"/>
          </a:xfrm>
          <a:prstGeom prst="rect">
            <a:avLst/>
          </a:prstGeom>
          <a:noFill/>
          <a:ln>
            <a:noFill/>
          </a:ln>
        </p:spPr>
        <p:txBody>
          <a:bodyPr lIns="91425" tIns="91425" rIns="91425" bIns="91425" anchor="t" anchorCtr="0">
            <a:noAutofit/>
          </a:bodyPr>
          <a:lstStyle/>
          <a:p>
            <a:pPr marL="227013" indent="-74613">
              <a:lnSpc>
                <a:spcPct val="115000"/>
              </a:lnSpc>
              <a:buClr>
                <a:schemeClr val="dk1"/>
              </a:buClr>
              <a:buSzPct val="100000"/>
              <a:buFont typeface="Open Sans"/>
              <a:buChar char="●"/>
            </a:pPr>
            <a:r>
              <a:rPr lang="en" sz="1600" dirty="0">
                <a:solidFill>
                  <a:schemeClr val="dk1"/>
                </a:solidFill>
                <a:latin typeface="Open Sans"/>
                <a:ea typeface="Open Sans"/>
                <a:cs typeface="Open Sans"/>
                <a:sym typeface="Open Sans"/>
              </a:rPr>
              <a:t>Prevailing wisdom at the time was that crowds acted irrationally</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Riots, mobs, cults</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Galton wanted to explore trustworthiness and peculiarities of popular judgment</a:t>
            </a:r>
          </a:p>
          <a:p>
            <a:pPr indent="457200">
              <a:lnSpc>
                <a:spcPct val="115000"/>
              </a:lnSpc>
            </a:pPr>
            <a:endParaRPr sz="1600" dirty="0">
              <a:solidFill>
                <a:schemeClr val="dk1"/>
              </a:solidFill>
              <a:latin typeface="Open Sans"/>
              <a:ea typeface="Open Sans"/>
              <a:cs typeface="Open Sans"/>
              <a:sym typeface="Open Sans"/>
            </a:endParaRPr>
          </a:p>
          <a:p>
            <a:pPr marL="227013" indent="-74613">
              <a:lnSpc>
                <a:spcPct val="115000"/>
              </a:lnSpc>
              <a:buClr>
                <a:schemeClr val="dk1"/>
              </a:buClr>
              <a:buSzPct val="100000"/>
              <a:buFont typeface="Open Sans"/>
              <a:buChar char="●"/>
            </a:pPr>
            <a:r>
              <a:rPr lang="en" sz="1600" dirty="0">
                <a:solidFill>
                  <a:schemeClr val="dk1"/>
                </a:solidFill>
                <a:latin typeface="Open Sans"/>
                <a:ea typeface="Open Sans"/>
                <a:cs typeface="Open Sans"/>
                <a:sym typeface="Open Sans"/>
              </a:rPr>
              <a:t>Galton attended an Ox weight guessing competition at a cattle exhibition</a:t>
            </a:r>
          </a:p>
          <a:p>
            <a:pPr marL="687388" lvl="1" indent="-77788">
              <a:lnSpc>
                <a:spcPct val="115000"/>
              </a:lnSpc>
              <a:buClr>
                <a:schemeClr val="dk1"/>
              </a:buClr>
              <a:buSzPct val="100000"/>
              <a:buFont typeface="Open Sans"/>
              <a:buChar char="○"/>
            </a:pPr>
            <a:r>
              <a:rPr lang="en" sz="1400" dirty="0">
                <a:solidFill>
                  <a:schemeClr val="dk1"/>
                </a:solidFill>
                <a:latin typeface="Open Sans"/>
                <a:ea typeface="Open Sans"/>
                <a:cs typeface="Open Sans"/>
                <a:sym typeface="Open Sans"/>
              </a:rPr>
              <a:t>Participants individually guessed a very wide weight range</a:t>
            </a:r>
          </a:p>
          <a:p>
            <a:pPr>
              <a:lnSpc>
                <a:spcPct val="115000"/>
              </a:lnSpc>
            </a:pPr>
            <a:endParaRPr sz="1200" dirty="0">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34039270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BA880B5-5AE1-467C-8366-3251D679BDF3}"/>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49163186-DB36-4EF5-9068-974F89000C74}"/>
              </a:ext>
            </a:extLst>
          </p:cNvPr>
          <p:cNvSpPr>
            <a:spLocks noGrp="1"/>
          </p:cNvSpPr>
          <p:nvPr>
            <p:ph type="title"/>
          </p:nvPr>
        </p:nvSpPr>
        <p:spPr/>
        <p:txBody>
          <a:bodyPr/>
          <a:lstStyle/>
          <a:p>
            <a:r>
              <a:rPr lang="en-US" dirty="0"/>
              <a:t>Conditions for Wisdom of Crowds</a:t>
            </a:r>
          </a:p>
        </p:txBody>
      </p:sp>
      <p:sp>
        <p:nvSpPr>
          <p:cNvPr id="4" name="Slide Number Placeholder 3">
            <a:extLst>
              <a:ext uri="{FF2B5EF4-FFF2-40B4-BE49-F238E27FC236}">
                <a16:creationId xmlns:a16="http://schemas.microsoft.com/office/drawing/2014/main" xmlns="" id="{FDD3217C-CD88-432D-8A68-B1DF66C148B8}"/>
              </a:ext>
            </a:extLst>
          </p:cNvPr>
          <p:cNvSpPr>
            <a:spLocks noGrp="1"/>
          </p:cNvSpPr>
          <p:nvPr>
            <p:ph type="sldNum" sz="quarter" idx="12"/>
          </p:nvPr>
        </p:nvSpPr>
        <p:spPr/>
        <p:txBody>
          <a:bodyPr/>
          <a:lstStyle/>
          <a:p>
            <a:fld id="{37290FF7-652B-4475-AEAB-8B1A5D23AE09}" type="slidenum">
              <a:rPr lang="en-US" smtClean="0"/>
              <a:t>43</a:t>
            </a:fld>
            <a:endParaRPr lang="en-US"/>
          </a:p>
        </p:txBody>
      </p:sp>
      <p:sp>
        <p:nvSpPr>
          <p:cNvPr id="5" name="Footer Placeholder 4">
            <a:extLst>
              <a:ext uri="{FF2B5EF4-FFF2-40B4-BE49-F238E27FC236}">
                <a16:creationId xmlns:a16="http://schemas.microsoft.com/office/drawing/2014/main" xmlns=""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a16="http://schemas.microsoft.com/office/drawing/2014/main" xmlns="" id="{FD924FEC-E4D2-4DCA-8439-16F154EFDFAE}"/>
              </a:ext>
            </a:extLst>
          </p:cNvPr>
          <p:cNvSpPr txBox="1"/>
          <p:nvPr/>
        </p:nvSpPr>
        <p:spPr>
          <a:xfrm>
            <a:off x="304799" y="1143001"/>
            <a:ext cx="8729546" cy="457200"/>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 sz="1600" dirty="0">
                <a:solidFill>
                  <a:srgbClr val="FFFFFF"/>
                </a:solidFill>
                <a:latin typeface="Open Sans"/>
                <a:ea typeface="Open Sans"/>
                <a:cs typeface="Open Sans"/>
                <a:sym typeface="Open Sans"/>
              </a:rPr>
              <a:t>Some machine learning methods behave like the cattle weight guessing participants.</a:t>
            </a:r>
          </a:p>
        </p:txBody>
      </p:sp>
      <p:sp>
        <p:nvSpPr>
          <p:cNvPr id="7" name="TextBox 6">
            <a:extLst>
              <a:ext uri="{FF2B5EF4-FFF2-40B4-BE49-F238E27FC236}">
                <a16:creationId xmlns:a16="http://schemas.microsoft.com/office/drawing/2014/main" xmlns="" id="{044AF254-5399-44EE-AFAC-7E3F7B3B027B}"/>
              </a:ext>
            </a:extLst>
          </p:cNvPr>
          <p:cNvSpPr txBox="1"/>
          <p:nvPr/>
        </p:nvSpPr>
        <p:spPr>
          <a:xfrm>
            <a:off x="304799" y="57150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Many of today’s best algorithms mimic a weak learner approach.  </a:t>
            </a:r>
          </a:p>
        </p:txBody>
      </p:sp>
      <p:sp>
        <p:nvSpPr>
          <p:cNvPr id="10" name="Shape 660">
            <a:extLst>
              <a:ext uri="{FF2B5EF4-FFF2-40B4-BE49-F238E27FC236}">
                <a16:creationId xmlns:a16="http://schemas.microsoft.com/office/drawing/2014/main" xmlns="" id="{72635257-FE74-488E-9833-73847DC5111A}"/>
              </a:ext>
            </a:extLst>
          </p:cNvPr>
          <p:cNvSpPr txBox="1"/>
          <p:nvPr/>
        </p:nvSpPr>
        <p:spPr>
          <a:xfrm>
            <a:off x="0" y="1978022"/>
            <a:ext cx="4534800" cy="3079800"/>
          </a:xfrm>
          <a:prstGeom prst="rect">
            <a:avLst/>
          </a:prstGeom>
          <a:noFill/>
          <a:ln>
            <a:noFill/>
          </a:ln>
        </p:spPr>
        <p:txBody>
          <a:bodyPr lIns="91425" tIns="91425" rIns="91425" bIns="91425" anchor="t" anchorCtr="0">
            <a:noAutofit/>
          </a:bodyPr>
          <a:lstStyle/>
          <a:p>
            <a:r>
              <a:rPr lang="en" sz="1600" i="1" dirty="0">
                <a:latin typeface="Open Sans"/>
                <a:ea typeface="Open Sans"/>
                <a:cs typeface="Open Sans"/>
                <a:sym typeface="Open Sans"/>
              </a:rPr>
              <a:t>For people:</a:t>
            </a:r>
          </a:p>
          <a:p>
            <a:pPr marL="457200" indent="-330200">
              <a:buSzPct val="100000"/>
              <a:buFont typeface="Open Sans"/>
              <a:buChar char="●"/>
            </a:pPr>
            <a:r>
              <a:rPr lang="en" sz="1600" dirty="0">
                <a:latin typeface="Open Sans"/>
                <a:ea typeface="Open Sans"/>
                <a:cs typeface="Open Sans"/>
                <a:sym typeface="Open Sans"/>
              </a:rPr>
              <a:t>Each individual member or voter must have an independent source of information (examine the cattle for themselves)</a:t>
            </a:r>
          </a:p>
          <a:p>
            <a:endParaRPr sz="1600" dirty="0">
              <a:latin typeface="Open Sans"/>
              <a:ea typeface="Open Sans"/>
              <a:cs typeface="Open Sans"/>
              <a:sym typeface="Open Sans"/>
            </a:endParaRPr>
          </a:p>
          <a:p>
            <a:pPr marL="457200" indent="-330200">
              <a:buSzPct val="100000"/>
              <a:buFont typeface="Open Sans"/>
              <a:buChar char="●"/>
            </a:pPr>
            <a:r>
              <a:rPr lang="en" sz="1600" dirty="0">
                <a:latin typeface="Open Sans"/>
                <a:ea typeface="Open Sans"/>
                <a:cs typeface="Open Sans"/>
                <a:sym typeface="Open Sans"/>
              </a:rPr>
              <a:t>Make an individual guess not swayed by others (avoid group think or be blind to others’ guesses</a:t>
            </a:r>
          </a:p>
          <a:p>
            <a:endParaRPr sz="1600" dirty="0">
              <a:latin typeface="Open Sans"/>
              <a:ea typeface="Open Sans"/>
              <a:cs typeface="Open Sans"/>
              <a:sym typeface="Open Sans"/>
            </a:endParaRPr>
          </a:p>
          <a:p>
            <a:pPr marL="457200" indent="-330200">
              <a:buSzPct val="100000"/>
              <a:buFont typeface="Open Sans"/>
              <a:buChar char="●"/>
            </a:pPr>
            <a:r>
              <a:rPr lang="en" sz="1600" dirty="0">
                <a:latin typeface="Open Sans"/>
                <a:ea typeface="Open Sans"/>
                <a:cs typeface="Open Sans"/>
                <a:sym typeface="Open Sans"/>
              </a:rPr>
              <a:t>Mechanism must be in place to collate and organize the diverse votes.</a:t>
            </a:r>
          </a:p>
        </p:txBody>
      </p:sp>
      <p:sp>
        <p:nvSpPr>
          <p:cNvPr id="11" name="Shape 661">
            <a:extLst>
              <a:ext uri="{FF2B5EF4-FFF2-40B4-BE49-F238E27FC236}">
                <a16:creationId xmlns:a16="http://schemas.microsoft.com/office/drawing/2014/main" xmlns="" id="{243E441E-763E-4989-BD29-0C0E86DB4744}"/>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r>
              <a:rPr lang="en" sz="1600" i="1">
                <a:latin typeface="Open Sans"/>
                <a:ea typeface="Open Sans"/>
                <a:cs typeface="Open Sans"/>
                <a:sym typeface="Open Sans"/>
              </a:rPr>
              <a:t>For algorithms:</a:t>
            </a:r>
          </a:p>
          <a:p>
            <a:pPr marL="457200" indent="-330200">
              <a:buSzPct val="100000"/>
              <a:buFont typeface="Open Sans"/>
              <a:buChar char="●"/>
            </a:pPr>
            <a:r>
              <a:rPr lang="en" sz="1600">
                <a:latin typeface="Open Sans"/>
                <a:ea typeface="Open Sans"/>
                <a:cs typeface="Open Sans"/>
                <a:sym typeface="Open Sans"/>
              </a:rPr>
              <a:t>Each individual method needs to be blind to the others in construction</a:t>
            </a:r>
          </a:p>
          <a:p>
            <a:pPr marL="914400" lvl="1" indent="-330200">
              <a:buSzPct val="100000"/>
              <a:buFont typeface="Open Sans"/>
              <a:buChar char="○"/>
            </a:pPr>
            <a:r>
              <a:rPr lang="en" sz="1600">
                <a:latin typeface="Open Sans"/>
                <a:ea typeface="Open Sans"/>
                <a:cs typeface="Open Sans"/>
                <a:sym typeface="Open Sans"/>
              </a:rPr>
              <a:t>Each individual classification or vote is therefore independent</a:t>
            </a:r>
          </a:p>
          <a:p>
            <a:pPr marL="914400" lvl="1" indent="-330200">
              <a:buSzPct val="100000"/>
              <a:buFont typeface="Open Sans"/>
              <a:buChar char="○"/>
            </a:pPr>
            <a:r>
              <a:rPr lang="en" sz="1600">
                <a:latin typeface="Open Sans"/>
                <a:ea typeface="Open Sans"/>
                <a:cs typeface="Open Sans"/>
                <a:sym typeface="Open Sans"/>
              </a:rPr>
              <a:t>Aggregation/tabulation is easy in an computerized environment. </a:t>
            </a:r>
          </a:p>
        </p:txBody>
      </p:sp>
    </p:spTree>
    <p:extLst>
      <p:ext uri="{BB962C8B-B14F-4D97-AF65-F5344CB8AC3E}">
        <p14:creationId xmlns:p14="http://schemas.microsoft.com/office/powerpoint/2010/main" val="14265278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15887C09-8430-4BB7-A0C5-770B6A7B8AB6}"/>
              </a:ext>
            </a:extLst>
          </p:cNvPr>
          <p:cNvSpPr/>
          <p:nvPr/>
        </p:nvSpPr>
        <p:spPr>
          <a:xfrm>
            <a:off x="94031" y="4055563"/>
            <a:ext cx="4249369" cy="3132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Vote Tally</a:t>
            </a:r>
          </a:p>
        </p:txBody>
      </p:sp>
      <p:sp>
        <p:nvSpPr>
          <p:cNvPr id="2" name="Date Placeholder 1">
            <a:extLst>
              <a:ext uri="{FF2B5EF4-FFF2-40B4-BE49-F238E27FC236}">
                <a16:creationId xmlns:a16="http://schemas.microsoft.com/office/drawing/2014/main" xmlns="" id="{5BA880B5-5AE1-467C-8366-3251D679BDF3}"/>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49163186-DB36-4EF5-9068-974F89000C74}"/>
              </a:ext>
            </a:extLst>
          </p:cNvPr>
          <p:cNvSpPr>
            <a:spLocks noGrp="1"/>
          </p:cNvSpPr>
          <p:nvPr>
            <p:ph type="title"/>
          </p:nvPr>
        </p:nvSpPr>
        <p:spPr/>
        <p:txBody>
          <a:bodyPr/>
          <a:lstStyle/>
          <a:p>
            <a:r>
              <a:rPr lang="en-US" dirty="0"/>
              <a:t>Random Forests</a:t>
            </a:r>
          </a:p>
        </p:txBody>
      </p:sp>
      <p:sp>
        <p:nvSpPr>
          <p:cNvPr id="4" name="Slide Number Placeholder 3">
            <a:extLst>
              <a:ext uri="{FF2B5EF4-FFF2-40B4-BE49-F238E27FC236}">
                <a16:creationId xmlns:a16="http://schemas.microsoft.com/office/drawing/2014/main" xmlns="" id="{FDD3217C-CD88-432D-8A68-B1DF66C148B8}"/>
              </a:ext>
            </a:extLst>
          </p:cNvPr>
          <p:cNvSpPr>
            <a:spLocks noGrp="1"/>
          </p:cNvSpPr>
          <p:nvPr>
            <p:ph type="sldNum" sz="quarter" idx="12"/>
          </p:nvPr>
        </p:nvSpPr>
        <p:spPr/>
        <p:txBody>
          <a:bodyPr/>
          <a:lstStyle/>
          <a:p>
            <a:fld id="{37290FF7-652B-4475-AEAB-8B1A5D23AE09}" type="slidenum">
              <a:rPr lang="en-US" smtClean="0"/>
              <a:t>44</a:t>
            </a:fld>
            <a:endParaRPr lang="en-US"/>
          </a:p>
        </p:txBody>
      </p:sp>
      <p:sp>
        <p:nvSpPr>
          <p:cNvPr id="5" name="Footer Placeholder 4">
            <a:extLst>
              <a:ext uri="{FF2B5EF4-FFF2-40B4-BE49-F238E27FC236}">
                <a16:creationId xmlns:a16="http://schemas.microsoft.com/office/drawing/2014/main" xmlns="" id="{ABC36FE1-87DF-43B7-B607-7E8223A9BBD7}"/>
              </a:ext>
            </a:extLst>
          </p:cNvPr>
          <p:cNvSpPr>
            <a:spLocks noGrp="1"/>
          </p:cNvSpPr>
          <p:nvPr>
            <p:ph type="ftr" sz="quarter" idx="3"/>
          </p:nvPr>
        </p:nvSpPr>
        <p:spPr/>
        <p:txBody>
          <a:bodyPr/>
          <a:lstStyle/>
          <a:p>
            <a:r>
              <a:rPr lang="en-US"/>
              <a:t>Kwartler CSCI S-96</a:t>
            </a:r>
            <a:endParaRPr lang="en-US" dirty="0"/>
          </a:p>
        </p:txBody>
      </p:sp>
      <p:sp>
        <p:nvSpPr>
          <p:cNvPr id="6" name="Shape 651">
            <a:extLst>
              <a:ext uri="{FF2B5EF4-FFF2-40B4-BE49-F238E27FC236}">
                <a16:creationId xmlns:a16="http://schemas.microsoft.com/office/drawing/2014/main" xmlns="" id="{FD924FEC-E4D2-4DCA-8439-16F154EFDFAE}"/>
              </a:ext>
            </a:extLst>
          </p:cNvPr>
          <p:cNvSpPr txBox="1"/>
          <p:nvPr/>
        </p:nvSpPr>
        <p:spPr>
          <a:xfrm>
            <a:off x="304799" y="1143001"/>
            <a:ext cx="8729546" cy="457200"/>
          </a:xfrm>
          <a:prstGeom prst="rect">
            <a:avLst/>
          </a:prstGeom>
          <a:solidFill>
            <a:schemeClr val="accent5"/>
          </a:solidFill>
          <a:ln>
            <a:noFill/>
          </a:ln>
        </p:spPr>
        <p:txBody>
          <a:bodyPr lIns="91425" tIns="91425" rIns="91425" bIns="91425" anchor="ctr" anchorCtr="0">
            <a:noAutofit/>
          </a:bodyPr>
          <a:lstStyle/>
          <a:p>
            <a:pPr algn="ctr">
              <a:lnSpc>
                <a:spcPct val="115000"/>
              </a:lnSpc>
            </a:pPr>
            <a:r>
              <a:rPr lang="en-US" sz="1600" dirty="0">
                <a:solidFill>
                  <a:srgbClr val="FFFFFF"/>
                </a:solidFill>
                <a:latin typeface="Open Sans"/>
                <a:ea typeface="Open Sans"/>
                <a:cs typeface="Open Sans"/>
                <a:sym typeface="Open Sans"/>
              </a:rPr>
              <a:t>Each mini tree acts as a voter from the mob.  Each voter is allowed to look at a random group of variables e.g. a mini data set to make its splits.</a:t>
            </a:r>
            <a:endParaRPr lang="en" sz="1600" dirty="0">
              <a:solidFill>
                <a:srgbClr val="FFFFFF"/>
              </a:solidFill>
              <a:latin typeface="Open Sans"/>
              <a:ea typeface="Open Sans"/>
              <a:cs typeface="Open Sans"/>
              <a:sym typeface="Open Sans"/>
            </a:endParaRPr>
          </a:p>
        </p:txBody>
      </p:sp>
      <p:sp>
        <p:nvSpPr>
          <p:cNvPr id="7" name="TextBox 6">
            <a:extLst>
              <a:ext uri="{FF2B5EF4-FFF2-40B4-BE49-F238E27FC236}">
                <a16:creationId xmlns:a16="http://schemas.microsoft.com/office/drawing/2014/main" xmlns="" id="{044AF254-5399-44EE-AFAC-7E3F7B3B027B}"/>
              </a:ext>
            </a:extLst>
          </p:cNvPr>
          <p:cNvSpPr txBox="1"/>
          <p:nvPr/>
        </p:nvSpPr>
        <p:spPr>
          <a:xfrm>
            <a:off x="304799" y="5562600"/>
            <a:ext cx="8729545" cy="6413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Since each tree focuses on a random combination of </a:t>
            </a:r>
            <a:r>
              <a:rPr lang="en-US" i="0" dirty="0" smtClean="0"/>
              <a:t>variables and random rows (</a:t>
            </a:r>
            <a:r>
              <a:rPr lang="en-US" i="0" dirty="0" err="1" smtClean="0"/>
              <a:t>boostrap</a:t>
            </a:r>
            <a:r>
              <a:rPr lang="en-US" i="0" dirty="0" smtClean="0"/>
              <a:t>), </a:t>
            </a:r>
            <a:r>
              <a:rPr lang="en-US" i="0" dirty="0"/>
              <a:t>some trees will be more accurate, others less so.  In total the splits will identify most informative variables, the ones that are usually split upon and with enough trees the group wisdom is found.</a:t>
            </a:r>
          </a:p>
        </p:txBody>
      </p:sp>
      <p:sp>
        <p:nvSpPr>
          <p:cNvPr id="11" name="Shape 661">
            <a:extLst>
              <a:ext uri="{FF2B5EF4-FFF2-40B4-BE49-F238E27FC236}">
                <a16:creationId xmlns:a16="http://schemas.microsoft.com/office/drawing/2014/main" xmlns="" id="{243E441E-763E-4989-BD29-0C0E86DB4744}"/>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pPr marL="457200" indent="-228600">
              <a:buFont typeface="Open Sans"/>
              <a:buChar char="●"/>
            </a:pPr>
            <a:r>
              <a:rPr lang="en-US" sz="1200" dirty="0">
                <a:latin typeface="Open Sans"/>
                <a:ea typeface="Open Sans"/>
                <a:cs typeface="Open Sans"/>
                <a:sym typeface="Open Sans"/>
              </a:rPr>
              <a:t>This toy example shows 2 variables were selected for each voter from among beds, baths, </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 and price.  An individual tree may choose beds/baths while another may get beds/</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 and still another gets </a:t>
            </a:r>
            <a:r>
              <a:rPr lang="en-US" sz="1200" dirty="0" err="1">
                <a:latin typeface="Open Sans"/>
                <a:ea typeface="Open Sans"/>
                <a:cs typeface="Open Sans"/>
                <a:sym typeface="Open Sans"/>
              </a:rPr>
              <a:t>sqft</a:t>
            </a:r>
            <a:r>
              <a:rPr lang="en-US" sz="1200" dirty="0">
                <a:latin typeface="Open Sans"/>
                <a:ea typeface="Open Sans"/>
                <a:cs typeface="Open Sans"/>
                <a:sym typeface="Open Sans"/>
              </a:rPr>
              <a:t>/price.</a:t>
            </a:r>
            <a:endParaRPr lang="en" sz="1200" dirty="0">
              <a:latin typeface="Open Sans"/>
              <a:ea typeface="Open Sans"/>
              <a:cs typeface="Open Sans"/>
              <a:sym typeface="Open Sans"/>
            </a:endParaRPr>
          </a:p>
          <a:p>
            <a:pPr marL="457200" indent="-228600">
              <a:buFont typeface="Open Sans"/>
              <a:buChar char="●"/>
            </a:pPr>
            <a:endParaRPr lang="en" sz="1200" dirty="0">
              <a:latin typeface="Open Sans"/>
              <a:ea typeface="Open Sans"/>
              <a:cs typeface="Open Sans"/>
              <a:sym typeface="Open Sans"/>
            </a:endParaRPr>
          </a:p>
          <a:p>
            <a:pPr marL="457200" indent="-228600">
              <a:buFont typeface="Open Sans"/>
              <a:buChar char="●"/>
            </a:pPr>
            <a:r>
              <a:rPr lang="en" sz="1200" dirty="0">
                <a:latin typeface="Open Sans"/>
                <a:ea typeface="Open Sans"/>
                <a:cs typeface="Open Sans"/>
                <a:sym typeface="Open Sans"/>
              </a:rPr>
              <a:t>A random forest grows many many classification trees</a:t>
            </a:r>
          </a:p>
          <a:p>
            <a:pPr marL="914400" lvl="1" indent="-228600">
              <a:buFont typeface="Open Sans"/>
              <a:buChar char="○"/>
            </a:pPr>
            <a:r>
              <a:rPr lang="en" sz="1200" b="1" dirty="0">
                <a:solidFill>
                  <a:schemeClr val="accent6"/>
                </a:solidFill>
                <a:latin typeface="Open Sans"/>
                <a:ea typeface="Open Sans"/>
                <a:cs typeface="Open Sans"/>
                <a:sym typeface="Open Sans"/>
              </a:rPr>
              <a:t>Variable combinations are selected randomly </a:t>
            </a:r>
            <a:r>
              <a:rPr lang="en" sz="1200" dirty="0">
                <a:latin typeface="Open Sans"/>
                <a:ea typeface="Open Sans"/>
                <a:cs typeface="Open Sans"/>
                <a:sym typeface="Open Sans"/>
              </a:rPr>
              <a:t>to create the forests but the number of variables or attributes needs to be specified</a:t>
            </a:r>
          </a:p>
          <a:p>
            <a:pPr marL="914400" lvl="1" indent="-228600">
              <a:buFont typeface="Open Sans"/>
              <a:buChar char="○"/>
            </a:pPr>
            <a:r>
              <a:rPr lang="en" sz="1200" dirty="0">
                <a:latin typeface="Open Sans"/>
                <a:ea typeface="Open Sans"/>
                <a:cs typeface="Open Sans"/>
                <a:sym typeface="Open Sans"/>
              </a:rPr>
              <a:t>Each unknown value is then put through each tree to provide a final classification</a:t>
            </a:r>
          </a:p>
          <a:p>
            <a:pPr marL="914400" lvl="1" indent="-228600">
              <a:buFont typeface="Open Sans"/>
              <a:buChar char="○"/>
            </a:pPr>
            <a:r>
              <a:rPr lang="en" sz="1200" dirty="0">
                <a:latin typeface="Open Sans"/>
                <a:ea typeface="Open Sans"/>
                <a:cs typeface="Open Sans"/>
                <a:sym typeface="Open Sans"/>
              </a:rPr>
              <a:t>Each tree then casts a vote for the unknown value.</a:t>
            </a:r>
          </a:p>
          <a:p>
            <a:pPr marL="457200" indent="-228600">
              <a:buFont typeface="Open Sans"/>
              <a:buChar char="●"/>
            </a:pPr>
            <a:endParaRPr lang="en" sz="1200" dirty="0">
              <a:latin typeface="Open Sans"/>
              <a:ea typeface="Open Sans"/>
              <a:cs typeface="Open Sans"/>
              <a:sym typeface="Open Sans"/>
            </a:endParaRPr>
          </a:p>
          <a:p>
            <a:pPr marL="457200" indent="-228600">
              <a:buFont typeface="Open Sans"/>
              <a:buChar char="●"/>
            </a:pPr>
            <a:r>
              <a:rPr lang="en" sz="1200" dirty="0">
                <a:latin typeface="Open Sans"/>
                <a:ea typeface="Open Sans"/>
                <a:cs typeface="Open Sans"/>
                <a:sym typeface="Open Sans"/>
              </a:rPr>
              <a:t>Each “dumb” learner gets a vote that is tabulated </a:t>
            </a:r>
            <a:r>
              <a:rPr lang="en-US" sz="1200" dirty="0">
                <a:latin typeface="Open Sans"/>
                <a:ea typeface="Open Sans"/>
                <a:cs typeface="Open Sans"/>
                <a:sym typeface="Open Sans"/>
              </a:rPr>
              <a:t>so the wisdom of the mob can be identified.</a:t>
            </a:r>
            <a:endParaRPr lang="en" sz="1200" dirty="0">
              <a:latin typeface="Open Sans"/>
              <a:ea typeface="Open Sans"/>
              <a:cs typeface="Open Sans"/>
              <a:sym typeface="Open Sans"/>
            </a:endParaRPr>
          </a:p>
        </p:txBody>
      </p:sp>
      <p:grpSp>
        <p:nvGrpSpPr>
          <p:cNvPr id="12" name="Shape 670">
            <a:extLst>
              <a:ext uri="{FF2B5EF4-FFF2-40B4-BE49-F238E27FC236}">
                <a16:creationId xmlns:a16="http://schemas.microsoft.com/office/drawing/2014/main" xmlns="" id="{D25A7F1A-6BF0-41F7-9DA8-547C94BF9B61}"/>
              </a:ext>
            </a:extLst>
          </p:cNvPr>
          <p:cNvGrpSpPr/>
          <p:nvPr/>
        </p:nvGrpSpPr>
        <p:grpSpPr>
          <a:xfrm>
            <a:off x="94031" y="3015500"/>
            <a:ext cx="1196048" cy="818132"/>
            <a:chOff x="4034275" y="836075"/>
            <a:chExt cx="4609049" cy="3152724"/>
          </a:xfrm>
        </p:grpSpPr>
        <p:sp>
          <p:nvSpPr>
            <p:cNvPr id="13" name="Shape 671">
              <a:extLst>
                <a:ext uri="{FF2B5EF4-FFF2-40B4-BE49-F238E27FC236}">
                  <a16:creationId xmlns:a16="http://schemas.microsoft.com/office/drawing/2014/main" xmlns="" id="{C49A1672-9F86-4C43-8BA7-072DE7A347BE}"/>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14" name="Shape 672">
              <a:extLst>
                <a:ext uri="{FF2B5EF4-FFF2-40B4-BE49-F238E27FC236}">
                  <a16:creationId xmlns:a16="http://schemas.microsoft.com/office/drawing/2014/main" xmlns="" id="{8C34EA2D-0E7C-4E68-83F0-7678688C860B}"/>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15" name="Shape 673">
              <a:extLst>
                <a:ext uri="{FF2B5EF4-FFF2-40B4-BE49-F238E27FC236}">
                  <a16:creationId xmlns:a16="http://schemas.microsoft.com/office/drawing/2014/main" xmlns="" id="{C1DBE0AF-900C-496A-A4AE-39EC3D179C97}"/>
                </a:ext>
              </a:extLst>
            </p:cNvPr>
            <p:cNvCxnSpPr>
              <a:stCxn id="13" idx="3"/>
              <a:endCxn id="1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16" name="Shape 674">
              <a:extLst>
                <a:ext uri="{FF2B5EF4-FFF2-40B4-BE49-F238E27FC236}">
                  <a16:creationId xmlns:a16="http://schemas.microsoft.com/office/drawing/2014/main" xmlns="" id="{FB42D42F-FEC9-4B4E-AAE2-40A5461B8DBE}"/>
                </a:ext>
              </a:extLst>
            </p:cNvPr>
            <p:cNvCxnSpPr>
              <a:stCxn id="13" idx="5"/>
              <a:endCxn id="1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17" name="Shape 675">
              <a:extLst>
                <a:ext uri="{FF2B5EF4-FFF2-40B4-BE49-F238E27FC236}">
                  <a16:creationId xmlns:a16="http://schemas.microsoft.com/office/drawing/2014/main" xmlns="" id="{84B7427F-8084-4F5E-A6A8-E75C6AAC66BA}"/>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18" name="Shape 676">
              <a:extLst>
                <a:ext uri="{FF2B5EF4-FFF2-40B4-BE49-F238E27FC236}">
                  <a16:creationId xmlns:a16="http://schemas.microsoft.com/office/drawing/2014/main" xmlns="" id="{610DFFE1-2FEF-496A-A1ED-55011D2E67A7}"/>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19" name="Shape 677">
              <a:extLst>
                <a:ext uri="{FF2B5EF4-FFF2-40B4-BE49-F238E27FC236}">
                  <a16:creationId xmlns:a16="http://schemas.microsoft.com/office/drawing/2014/main" xmlns="" id="{C4F66EA4-2D27-42EF-B925-9230CD6EDB55}"/>
                </a:ext>
              </a:extLst>
            </p:cNvPr>
            <p:cNvCxnSpPr>
              <a:stCxn id="17" idx="3"/>
              <a:endCxn id="1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20" name="Shape 678">
              <a:extLst>
                <a:ext uri="{FF2B5EF4-FFF2-40B4-BE49-F238E27FC236}">
                  <a16:creationId xmlns:a16="http://schemas.microsoft.com/office/drawing/2014/main" xmlns="" id="{39C9F748-C24D-45DB-9ACC-114761D3AB9A}"/>
                </a:ext>
              </a:extLst>
            </p:cNvPr>
            <p:cNvCxnSpPr>
              <a:stCxn id="17" idx="5"/>
              <a:endCxn id="2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21" name="Shape 679">
              <a:extLst>
                <a:ext uri="{FF2B5EF4-FFF2-40B4-BE49-F238E27FC236}">
                  <a16:creationId xmlns:a16="http://schemas.microsoft.com/office/drawing/2014/main" xmlns="" id="{C8DE5A91-EC75-4087-9608-8E2137F7130C}"/>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22" name="Shape 680">
            <a:extLst>
              <a:ext uri="{FF2B5EF4-FFF2-40B4-BE49-F238E27FC236}">
                <a16:creationId xmlns:a16="http://schemas.microsoft.com/office/drawing/2014/main" xmlns="" id="{8C7B3661-D1E7-4B94-8995-24FBD31242EE}"/>
              </a:ext>
            </a:extLst>
          </p:cNvPr>
          <p:cNvGrpSpPr/>
          <p:nvPr/>
        </p:nvGrpSpPr>
        <p:grpSpPr>
          <a:xfrm>
            <a:off x="2863119" y="1905000"/>
            <a:ext cx="1196048" cy="818132"/>
            <a:chOff x="4034275" y="836075"/>
            <a:chExt cx="4609049" cy="3152724"/>
          </a:xfrm>
        </p:grpSpPr>
        <p:sp>
          <p:nvSpPr>
            <p:cNvPr id="23" name="Shape 681">
              <a:extLst>
                <a:ext uri="{FF2B5EF4-FFF2-40B4-BE49-F238E27FC236}">
                  <a16:creationId xmlns:a16="http://schemas.microsoft.com/office/drawing/2014/main" xmlns="" id="{479B0F69-C2B1-4A0F-98A2-1B08A656FA8D}"/>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24" name="Shape 682">
              <a:extLst>
                <a:ext uri="{FF2B5EF4-FFF2-40B4-BE49-F238E27FC236}">
                  <a16:creationId xmlns:a16="http://schemas.microsoft.com/office/drawing/2014/main" xmlns="" id="{BFCB9EB6-4B17-4945-8D03-88A716189717}"/>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25" name="Shape 683">
              <a:extLst>
                <a:ext uri="{FF2B5EF4-FFF2-40B4-BE49-F238E27FC236}">
                  <a16:creationId xmlns:a16="http://schemas.microsoft.com/office/drawing/2014/main" xmlns="" id="{B4BFF2DD-1352-40B6-88FF-DBEA6EE9CFCA}"/>
                </a:ext>
              </a:extLst>
            </p:cNvPr>
            <p:cNvCxnSpPr>
              <a:stCxn id="23" idx="3"/>
              <a:endCxn id="2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26" name="Shape 684">
              <a:extLst>
                <a:ext uri="{FF2B5EF4-FFF2-40B4-BE49-F238E27FC236}">
                  <a16:creationId xmlns:a16="http://schemas.microsoft.com/office/drawing/2014/main" xmlns="" id="{924FBBA7-5C31-483E-A9D4-5125E7D20FF0}"/>
                </a:ext>
              </a:extLst>
            </p:cNvPr>
            <p:cNvCxnSpPr>
              <a:stCxn id="23" idx="5"/>
              <a:endCxn id="27" idx="1"/>
            </p:cNvCxnSpPr>
            <p:nvPr/>
          </p:nvCxnSpPr>
          <p:spPr>
            <a:xfrm>
              <a:off x="6065611" y="1585836"/>
              <a:ext cx="626700" cy="468300"/>
            </a:xfrm>
            <a:prstGeom prst="straightConnector1">
              <a:avLst/>
            </a:prstGeom>
            <a:noFill/>
            <a:ln w="9525" cap="flat" cmpd="sng">
              <a:solidFill>
                <a:schemeClr val="dk2"/>
              </a:solidFill>
              <a:prstDash val="solid"/>
              <a:round/>
              <a:headEnd type="none" w="lg" len="lg"/>
              <a:tailEnd type="none" w="lg" len="lg"/>
            </a:ln>
          </p:spPr>
        </p:cxnSp>
        <p:sp>
          <p:nvSpPr>
            <p:cNvPr id="27" name="Shape 685">
              <a:extLst>
                <a:ext uri="{FF2B5EF4-FFF2-40B4-BE49-F238E27FC236}">
                  <a16:creationId xmlns:a16="http://schemas.microsoft.com/office/drawing/2014/main" xmlns="" id="{858C9490-67CE-4293-BD60-657D7005E110}"/>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28" name="Shape 686">
              <a:extLst>
                <a:ext uri="{FF2B5EF4-FFF2-40B4-BE49-F238E27FC236}">
                  <a16:creationId xmlns:a16="http://schemas.microsoft.com/office/drawing/2014/main" xmlns="" id="{1DF967DF-6D43-4083-B50A-AA451DB766F7}"/>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29" name="Shape 687">
              <a:extLst>
                <a:ext uri="{FF2B5EF4-FFF2-40B4-BE49-F238E27FC236}">
                  <a16:creationId xmlns:a16="http://schemas.microsoft.com/office/drawing/2014/main" xmlns="" id="{8962AA86-7641-400B-9FE4-1CDE068D0EFD}"/>
                </a:ext>
              </a:extLst>
            </p:cNvPr>
            <p:cNvCxnSpPr>
              <a:stCxn id="27" idx="3"/>
              <a:endCxn id="2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30" name="Shape 688">
              <a:extLst>
                <a:ext uri="{FF2B5EF4-FFF2-40B4-BE49-F238E27FC236}">
                  <a16:creationId xmlns:a16="http://schemas.microsoft.com/office/drawing/2014/main" xmlns="" id="{7B4DA829-502B-4510-9936-C25D516DD43F}"/>
                </a:ext>
              </a:extLst>
            </p:cNvPr>
            <p:cNvCxnSpPr>
              <a:stCxn id="27" idx="5"/>
              <a:endCxn id="3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31" name="Shape 689">
              <a:extLst>
                <a:ext uri="{FF2B5EF4-FFF2-40B4-BE49-F238E27FC236}">
                  <a16:creationId xmlns:a16="http://schemas.microsoft.com/office/drawing/2014/main" xmlns="" id="{0CA517C4-46B2-4CE9-A79B-C3E8CBC2EE4C}"/>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32" name="Shape 690">
            <a:extLst>
              <a:ext uri="{FF2B5EF4-FFF2-40B4-BE49-F238E27FC236}">
                <a16:creationId xmlns:a16="http://schemas.microsoft.com/office/drawing/2014/main" xmlns="" id="{A6EF7785-AC88-41CD-A560-0B936D34E34E}"/>
              </a:ext>
            </a:extLst>
          </p:cNvPr>
          <p:cNvGrpSpPr/>
          <p:nvPr/>
        </p:nvGrpSpPr>
        <p:grpSpPr>
          <a:xfrm>
            <a:off x="94031" y="1978250"/>
            <a:ext cx="1196048" cy="818132"/>
            <a:chOff x="4034275" y="836075"/>
            <a:chExt cx="4609049" cy="3152724"/>
          </a:xfrm>
        </p:grpSpPr>
        <p:sp>
          <p:nvSpPr>
            <p:cNvPr id="33" name="Shape 691">
              <a:extLst>
                <a:ext uri="{FF2B5EF4-FFF2-40B4-BE49-F238E27FC236}">
                  <a16:creationId xmlns:a16="http://schemas.microsoft.com/office/drawing/2014/main" xmlns="" id="{3D27F1B7-1EBC-4EA0-82E3-95749058B4E7}"/>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34" name="Shape 692">
              <a:extLst>
                <a:ext uri="{FF2B5EF4-FFF2-40B4-BE49-F238E27FC236}">
                  <a16:creationId xmlns:a16="http://schemas.microsoft.com/office/drawing/2014/main" xmlns="" id="{BA932DC0-97B9-45EC-95F9-B725B4162DCB}"/>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35" name="Shape 693">
              <a:extLst>
                <a:ext uri="{FF2B5EF4-FFF2-40B4-BE49-F238E27FC236}">
                  <a16:creationId xmlns:a16="http://schemas.microsoft.com/office/drawing/2014/main" xmlns="" id="{F455F885-A834-4652-AF08-5D7662956FC9}"/>
                </a:ext>
              </a:extLst>
            </p:cNvPr>
            <p:cNvCxnSpPr>
              <a:stCxn id="33" idx="3"/>
              <a:endCxn id="3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36" name="Shape 694">
              <a:extLst>
                <a:ext uri="{FF2B5EF4-FFF2-40B4-BE49-F238E27FC236}">
                  <a16:creationId xmlns:a16="http://schemas.microsoft.com/office/drawing/2014/main" xmlns="" id="{F2766256-9C11-4EB5-BABF-17C18C00746E}"/>
                </a:ext>
              </a:extLst>
            </p:cNvPr>
            <p:cNvCxnSpPr>
              <a:stCxn id="33" idx="5"/>
              <a:endCxn id="3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37" name="Shape 695">
              <a:extLst>
                <a:ext uri="{FF2B5EF4-FFF2-40B4-BE49-F238E27FC236}">
                  <a16:creationId xmlns:a16="http://schemas.microsoft.com/office/drawing/2014/main" xmlns="" id="{AD62C0C8-D75A-4B2F-A05E-82DC29F21EA2}"/>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38" name="Shape 696">
              <a:extLst>
                <a:ext uri="{FF2B5EF4-FFF2-40B4-BE49-F238E27FC236}">
                  <a16:creationId xmlns:a16="http://schemas.microsoft.com/office/drawing/2014/main" xmlns="" id="{FB799925-AEB8-4041-8F26-FB54F7C9A725}"/>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39" name="Shape 697">
              <a:extLst>
                <a:ext uri="{FF2B5EF4-FFF2-40B4-BE49-F238E27FC236}">
                  <a16:creationId xmlns:a16="http://schemas.microsoft.com/office/drawing/2014/main" xmlns="" id="{89C6FB18-9FBD-484E-9FCC-6DDF59FEC1E2}"/>
                </a:ext>
              </a:extLst>
            </p:cNvPr>
            <p:cNvCxnSpPr>
              <a:stCxn id="37" idx="3"/>
              <a:endCxn id="3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40" name="Shape 698">
              <a:extLst>
                <a:ext uri="{FF2B5EF4-FFF2-40B4-BE49-F238E27FC236}">
                  <a16:creationId xmlns:a16="http://schemas.microsoft.com/office/drawing/2014/main" xmlns="" id="{06AA0A67-486E-49EF-A767-A1EA44DCDC49}"/>
                </a:ext>
              </a:extLst>
            </p:cNvPr>
            <p:cNvCxnSpPr>
              <a:stCxn id="37" idx="5"/>
              <a:endCxn id="4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41" name="Shape 699">
              <a:extLst>
                <a:ext uri="{FF2B5EF4-FFF2-40B4-BE49-F238E27FC236}">
                  <a16:creationId xmlns:a16="http://schemas.microsoft.com/office/drawing/2014/main" xmlns="" id="{E92BCE7F-92A9-4FEA-8AD9-E09BE4B64CA6}"/>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42" name="Shape 700">
            <a:extLst>
              <a:ext uri="{FF2B5EF4-FFF2-40B4-BE49-F238E27FC236}">
                <a16:creationId xmlns:a16="http://schemas.microsoft.com/office/drawing/2014/main" xmlns="" id="{B9EE46C8-D533-4C9B-85AA-7B1463970E64}"/>
              </a:ext>
            </a:extLst>
          </p:cNvPr>
          <p:cNvGrpSpPr/>
          <p:nvPr/>
        </p:nvGrpSpPr>
        <p:grpSpPr>
          <a:xfrm>
            <a:off x="1478581" y="3015500"/>
            <a:ext cx="1196048" cy="818132"/>
            <a:chOff x="4034275" y="836075"/>
            <a:chExt cx="4609049" cy="3152724"/>
          </a:xfrm>
        </p:grpSpPr>
        <p:sp>
          <p:nvSpPr>
            <p:cNvPr id="43" name="Shape 701">
              <a:extLst>
                <a:ext uri="{FF2B5EF4-FFF2-40B4-BE49-F238E27FC236}">
                  <a16:creationId xmlns:a16="http://schemas.microsoft.com/office/drawing/2014/main" xmlns="" id="{4B94837F-45BB-4497-A1DB-7008929AFCA4}"/>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44" name="Shape 702">
              <a:extLst>
                <a:ext uri="{FF2B5EF4-FFF2-40B4-BE49-F238E27FC236}">
                  <a16:creationId xmlns:a16="http://schemas.microsoft.com/office/drawing/2014/main" xmlns="" id="{6DD2A031-EC1E-40A3-B1F5-5E7F679D7790}"/>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45" name="Shape 703">
              <a:extLst>
                <a:ext uri="{FF2B5EF4-FFF2-40B4-BE49-F238E27FC236}">
                  <a16:creationId xmlns:a16="http://schemas.microsoft.com/office/drawing/2014/main" xmlns="" id="{E13658BF-08FA-4E20-9209-16DF0626613C}"/>
                </a:ext>
              </a:extLst>
            </p:cNvPr>
            <p:cNvCxnSpPr>
              <a:stCxn id="43" idx="3"/>
              <a:endCxn id="4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46" name="Shape 704">
              <a:extLst>
                <a:ext uri="{FF2B5EF4-FFF2-40B4-BE49-F238E27FC236}">
                  <a16:creationId xmlns:a16="http://schemas.microsoft.com/office/drawing/2014/main" xmlns="" id="{89E9F7C3-2D9D-4591-A630-8531B59F7913}"/>
                </a:ext>
              </a:extLst>
            </p:cNvPr>
            <p:cNvCxnSpPr>
              <a:stCxn id="43" idx="5"/>
              <a:endCxn id="4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47" name="Shape 705">
              <a:extLst>
                <a:ext uri="{FF2B5EF4-FFF2-40B4-BE49-F238E27FC236}">
                  <a16:creationId xmlns:a16="http://schemas.microsoft.com/office/drawing/2014/main" xmlns="" id="{33A29CFB-A272-4926-B8D4-885E65CC88DE}"/>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48" name="Shape 706">
              <a:extLst>
                <a:ext uri="{FF2B5EF4-FFF2-40B4-BE49-F238E27FC236}">
                  <a16:creationId xmlns:a16="http://schemas.microsoft.com/office/drawing/2014/main" xmlns="" id="{3C150843-F8C3-4F2F-9721-0FC6032C2ED3}"/>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49" name="Shape 707">
              <a:extLst>
                <a:ext uri="{FF2B5EF4-FFF2-40B4-BE49-F238E27FC236}">
                  <a16:creationId xmlns:a16="http://schemas.microsoft.com/office/drawing/2014/main" xmlns="" id="{44A87EDA-B517-4C4B-B598-F8DC408C4975}"/>
                </a:ext>
              </a:extLst>
            </p:cNvPr>
            <p:cNvCxnSpPr>
              <a:stCxn id="47" idx="3"/>
              <a:endCxn id="4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50" name="Shape 708">
              <a:extLst>
                <a:ext uri="{FF2B5EF4-FFF2-40B4-BE49-F238E27FC236}">
                  <a16:creationId xmlns:a16="http://schemas.microsoft.com/office/drawing/2014/main" xmlns="" id="{9A9D966E-9941-4983-B04A-72E72834F31E}"/>
                </a:ext>
              </a:extLst>
            </p:cNvPr>
            <p:cNvCxnSpPr>
              <a:stCxn id="47" idx="5"/>
              <a:endCxn id="5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51" name="Shape 709">
              <a:extLst>
                <a:ext uri="{FF2B5EF4-FFF2-40B4-BE49-F238E27FC236}">
                  <a16:creationId xmlns:a16="http://schemas.microsoft.com/office/drawing/2014/main" xmlns="" id="{CE28D77F-AE25-4AB2-B010-EECBC8081B4D}"/>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52" name="Shape 710">
            <a:extLst>
              <a:ext uri="{FF2B5EF4-FFF2-40B4-BE49-F238E27FC236}">
                <a16:creationId xmlns:a16="http://schemas.microsoft.com/office/drawing/2014/main" xmlns="" id="{BE515C5C-1267-4F05-A6BE-CE1CE8770DD8}"/>
              </a:ext>
            </a:extLst>
          </p:cNvPr>
          <p:cNvGrpSpPr/>
          <p:nvPr/>
        </p:nvGrpSpPr>
        <p:grpSpPr>
          <a:xfrm>
            <a:off x="1478569" y="1978250"/>
            <a:ext cx="1196048" cy="818132"/>
            <a:chOff x="4034275" y="836075"/>
            <a:chExt cx="4609049" cy="3152724"/>
          </a:xfrm>
        </p:grpSpPr>
        <p:sp>
          <p:nvSpPr>
            <p:cNvPr id="53" name="Shape 711">
              <a:extLst>
                <a:ext uri="{FF2B5EF4-FFF2-40B4-BE49-F238E27FC236}">
                  <a16:creationId xmlns:a16="http://schemas.microsoft.com/office/drawing/2014/main" xmlns="" id="{4843DC9A-20CC-49D2-9317-848E0640880B}"/>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54" name="Shape 712">
              <a:extLst>
                <a:ext uri="{FF2B5EF4-FFF2-40B4-BE49-F238E27FC236}">
                  <a16:creationId xmlns:a16="http://schemas.microsoft.com/office/drawing/2014/main" xmlns="" id="{B88A6D21-60D0-4A11-AA2F-A2F8F4A8EC4E}"/>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55" name="Shape 713">
              <a:extLst>
                <a:ext uri="{FF2B5EF4-FFF2-40B4-BE49-F238E27FC236}">
                  <a16:creationId xmlns:a16="http://schemas.microsoft.com/office/drawing/2014/main" xmlns="" id="{814B5C8D-9459-4B8C-9E16-5F2588EEEB89}"/>
                </a:ext>
              </a:extLst>
            </p:cNvPr>
            <p:cNvCxnSpPr>
              <a:stCxn id="53" idx="3"/>
              <a:endCxn id="5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56" name="Shape 714">
              <a:extLst>
                <a:ext uri="{FF2B5EF4-FFF2-40B4-BE49-F238E27FC236}">
                  <a16:creationId xmlns:a16="http://schemas.microsoft.com/office/drawing/2014/main" xmlns="" id="{E594A91B-B943-48B0-BB96-1566B50C3D82}"/>
                </a:ext>
              </a:extLst>
            </p:cNvPr>
            <p:cNvCxnSpPr>
              <a:stCxn id="53" idx="5"/>
              <a:endCxn id="57" idx="1"/>
            </p:cNvCxnSpPr>
            <p:nvPr/>
          </p:nvCxnSpPr>
          <p:spPr>
            <a:xfrm>
              <a:off x="6065611" y="1585836"/>
              <a:ext cx="626699" cy="468300"/>
            </a:xfrm>
            <a:prstGeom prst="straightConnector1">
              <a:avLst/>
            </a:prstGeom>
            <a:noFill/>
            <a:ln w="9525" cap="flat" cmpd="sng">
              <a:solidFill>
                <a:schemeClr val="dk2"/>
              </a:solidFill>
              <a:prstDash val="solid"/>
              <a:round/>
              <a:headEnd type="none" w="lg" len="lg"/>
              <a:tailEnd type="none" w="lg" len="lg"/>
            </a:ln>
          </p:spPr>
        </p:cxnSp>
        <p:sp>
          <p:nvSpPr>
            <p:cNvPr id="57" name="Shape 715">
              <a:extLst>
                <a:ext uri="{FF2B5EF4-FFF2-40B4-BE49-F238E27FC236}">
                  <a16:creationId xmlns:a16="http://schemas.microsoft.com/office/drawing/2014/main" xmlns="" id="{6A60AFF2-397C-43D4-B11A-F1E43ED2E425}"/>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58" name="Shape 716">
              <a:extLst>
                <a:ext uri="{FF2B5EF4-FFF2-40B4-BE49-F238E27FC236}">
                  <a16:creationId xmlns:a16="http://schemas.microsoft.com/office/drawing/2014/main" xmlns="" id="{B890B4D9-25FE-40F1-9090-0C68942880DD}"/>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59" name="Shape 717">
              <a:extLst>
                <a:ext uri="{FF2B5EF4-FFF2-40B4-BE49-F238E27FC236}">
                  <a16:creationId xmlns:a16="http://schemas.microsoft.com/office/drawing/2014/main" xmlns="" id="{7023E800-02A6-473E-98FA-D0390B21EC79}"/>
                </a:ext>
              </a:extLst>
            </p:cNvPr>
            <p:cNvCxnSpPr>
              <a:stCxn id="57" idx="3"/>
              <a:endCxn id="5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60" name="Shape 718">
              <a:extLst>
                <a:ext uri="{FF2B5EF4-FFF2-40B4-BE49-F238E27FC236}">
                  <a16:creationId xmlns:a16="http://schemas.microsoft.com/office/drawing/2014/main" xmlns="" id="{3AAE1212-3C9A-4A6B-852B-900EE1A11CE3}"/>
                </a:ext>
              </a:extLst>
            </p:cNvPr>
            <p:cNvCxnSpPr>
              <a:stCxn id="57" idx="5"/>
              <a:endCxn id="6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61" name="Shape 719">
              <a:extLst>
                <a:ext uri="{FF2B5EF4-FFF2-40B4-BE49-F238E27FC236}">
                  <a16:creationId xmlns:a16="http://schemas.microsoft.com/office/drawing/2014/main" xmlns="" id="{D0DF13F6-B5ED-430B-BA68-7C03C84E0205}"/>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grpSp>
        <p:nvGrpSpPr>
          <p:cNvPr id="62" name="Shape 720">
            <a:extLst>
              <a:ext uri="{FF2B5EF4-FFF2-40B4-BE49-F238E27FC236}">
                <a16:creationId xmlns:a16="http://schemas.microsoft.com/office/drawing/2014/main" xmlns="" id="{2BC4058E-D15E-4C58-BEE7-D8F3C9FB43A6}"/>
              </a:ext>
            </a:extLst>
          </p:cNvPr>
          <p:cNvGrpSpPr/>
          <p:nvPr/>
        </p:nvGrpSpPr>
        <p:grpSpPr>
          <a:xfrm>
            <a:off x="2863132" y="3047500"/>
            <a:ext cx="1196048" cy="818132"/>
            <a:chOff x="4034275" y="836075"/>
            <a:chExt cx="4609049" cy="3152724"/>
          </a:xfrm>
        </p:grpSpPr>
        <p:sp>
          <p:nvSpPr>
            <p:cNvPr id="63" name="Shape 721">
              <a:extLst>
                <a:ext uri="{FF2B5EF4-FFF2-40B4-BE49-F238E27FC236}">
                  <a16:creationId xmlns:a16="http://schemas.microsoft.com/office/drawing/2014/main" xmlns="" id="{C3F1A9A7-1D3C-411B-BBF4-D6A24AEA71BB}"/>
                </a:ext>
              </a:extLst>
            </p:cNvPr>
            <p:cNvSpPr/>
            <p:nvPr/>
          </p:nvSpPr>
          <p:spPr>
            <a:xfrm>
              <a:off x="5315850" y="8360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800">
                <a:latin typeface="Open Sans"/>
                <a:ea typeface="Open Sans"/>
                <a:cs typeface="Open Sans"/>
                <a:sym typeface="Open Sans"/>
              </a:endParaRPr>
            </a:p>
          </p:txBody>
        </p:sp>
        <p:sp>
          <p:nvSpPr>
            <p:cNvPr id="64" name="Shape 722">
              <a:extLst>
                <a:ext uri="{FF2B5EF4-FFF2-40B4-BE49-F238E27FC236}">
                  <a16:creationId xmlns:a16="http://schemas.microsoft.com/office/drawing/2014/main" xmlns="" id="{6B2A406D-4F74-44DE-98DD-B4FE50DC7A91}"/>
                </a:ext>
              </a:extLst>
            </p:cNvPr>
            <p:cNvSpPr/>
            <p:nvPr/>
          </p:nvSpPr>
          <p:spPr>
            <a:xfrm>
              <a:off x="4034275" y="2105475"/>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65" name="Shape 723">
              <a:extLst>
                <a:ext uri="{FF2B5EF4-FFF2-40B4-BE49-F238E27FC236}">
                  <a16:creationId xmlns:a16="http://schemas.microsoft.com/office/drawing/2014/main" xmlns="" id="{67A4C614-5A90-4671-8FF9-5C1811D41467}"/>
                </a:ext>
              </a:extLst>
            </p:cNvPr>
            <p:cNvCxnSpPr>
              <a:stCxn id="63" idx="3"/>
              <a:endCxn id="64" idx="0"/>
            </p:cNvCxnSpPr>
            <p:nvPr/>
          </p:nvCxnSpPr>
          <p:spPr>
            <a:xfrm flipH="1">
              <a:off x="4524388" y="1585836"/>
              <a:ext cx="920100" cy="519000"/>
            </a:xfrm>
            <a:prstGeom prst="straightConnector1">
              <a:avLst/>
            </a:prstGeom>
            <a:noFill/>
            <a:ln w="9525" cap="flat" cmpd="sng">
              <a:solidFill>
                <a:schemeClr val="dk2"/>
              </a:solidFill>
              <a:prstDash val="solid"/>
              <a:round/>
              <a:headEnd type="none" w="lg" len="lg"/>
              <a:tailEnd type="none" w="lg" len="lg"/>
            </a:ln>
          </p:spPr>
        </p:cxnSp>
        <p:cxnSp>
          <p:nvCxnSpPr>
            <p:cNvPr id="66" name="Shape 724">
              <a:extLst>
                <a:ext uri="{FF2B5EF4-FFF2-40B4-BE49-F238E27FC236}">
                  <a16:creationId xmlns:a16="http://schemas.microsoft.com/office/drawing/2014/main" xmlns="" id="{D4F1BA7A-1D42-4790-9477-F39656AE1E19}"/>
                </a:ext>
              </a:extLst>
            </p:cNvPr>
            <p:cNvCxnSpPr>
              <a:stCxn id="63" idx="5"/>
              <a:endCxn id="67" idx="1"/>
            </p:cNvCxnSpPr>
            <p:nvPr/>
          </p:nvCxnSpPr>
          <p:spPr>
            <a:xfrm>
              <a:off x="6065611" y="1585836"/>
              <a:ext cx="626700" cy="468300"/>
            </a:xfrm>
            <a:prstGeom prst="straightConnector1">
              <a:avLst/>
            </a:prstGeom>
            <a:noFill/>
            <a:ln w="9525" cap="flat" cmpd="sng">
              <a:solidFill>
                <a:schemeClr val="dk2"/>
              </a:solidFill>
              <a:prstDash val="solid"/>
              <a:round/>
              <a:headEnd type="none" w="lg" len="lg"/>
              <a:tailEnd type="none" w="lg" len="lg"/>
            </a:ln>
          </p:spPr>
        </p:cxnSp>
        <p:sp>
          <p:nvSpPr>
            <p:cNvPr id="67" name="Shape 725">
              <a:extLst>
                <a:ext uri="{FF2B5EF4-FFF2-40B4-BE49-F238E27FC236}">
                  <a16:creationId xmlns:a16="http://schemas.microsoft.com/office/drawing/2014/main" xmlns="" id="{37E86AE4-B08B-453F-A65A-675358E1868A}"/>
                </a:ext>
              </a:extLst>
            </p:cNvPr>
            <p:cNvSpPr/>
            <p:nvPr/>
          </p:nvSpPr>
          <p:spPr>
            <a:xfrm>
              <a:off x="6563075" y="1924875"/>
              <a:ext cx="878400" cy="878400"/>
            </a:xfrm>
            <a:prstGeom prst="ellipse">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700">
                <a:latin typeface="Open Sans"/>
                <a:ea typeface="Open Sans"/>
                <a:cs typeface="Open Sans"/>
                <a:sym typeface="Open Sans"/>
              </a:endParaRPr>
            </a:p>
          </p:txBody>
        </p:sp>
        <p:sp>
          <p:nvSpPr>
            <p:cNvPr id="68" name="Shape 726">
              <a:extLst>
                <a:ext uri="{FF2B5EF4-FFF2-40B4-BE49-F238E27FC236}">
                  <a16:creationId xmlns:a16="http://schemas.microsoft.com/office/drawing/2014/main" xmlns="" id="{9F01C78E-3FE1-415C-AB88-BA435C74FFC6}"/>
                </a:ext>
              </a:extLst>
            </p:cNvPr>
            <p:cNvSpPr/>
            <p:nvPr/>
          </p:nvSpPr>
          <p:spPr>
            <a:xfrm>
              <a:off x="5175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cxnSp>
          <p:nvCxnSpPr>
            <p:cNvPr id="69" name="Shape 727">
              <a:extLst>
                <a:ext uri="{FF2B5EF4-FFF2-40B4-BE49-F238E27FC236}">
                  <a16:creationId xmlns:a16="http://schemas.microsoft.com/office/drawing/2014/main" xmlns="" id="{3695BF0F-3CBA-4F8B-AF23-67FD8D289832}"/>
                </a:ext>
              </a:extLst>
            </p:cNvPr>
            <p:cNvCxnSpPr>
              <a:stCxn id="67" idx="3"/>
              <a:endCxn id="68" idx="0"/>
            </p:cNvCxnSpPr>
            <p:nvPr/>
          </p:nvCxnSpPr>
          <p:spPr>
            <a:xfrm flipH="1">
              <a:off x="5665113" y="2674636"/>
              <a:ext cx="1026600" cy="796500"/>
            </a:xfrm>
            <a:prstGeom prst="straightConnector1">
              <a:avLst/>
            </a:prstGeom>
            <a:noFill/>
            <a:ln w="9525" cap="flat" cmpd="sng">
              <a:solidFill>
                <a:schemeClr val="dk2"/>
              </a:solidFill>
              <a:prstDash val="solid"/>
              <a:round/>
              <a:headEnd type="none" w="lg" len="lg"/>
              <a:tailEnd type="none" w="lg" len="lg"/>
            </a:ln>
          </p:spPr>
        </p:cxnSp>
        <p:cxnSp>
          <p:nvCxnSpPr>
            <p:cNvPr id="70" name="Shape 728">
              <a:extLst>
                <a:ext uri="{FF2B5EF4-FFF2-40B4-BE49-F238E27FC236}">
                  <a16:creationId xmlns:a16="http://schemas.microsoft.com/office/drawing/2014/main" xmlns="" id="{A972AD4A-3380-4E45-8A4A-16C851017972}"/>
                </a:ext>
              </a:extLst>
            </p:cNvPr>
            <p:cNvCxnSpPr>
              <a:stCxn id="67" idx="5"/>
              <a:endCxn id="71" idx="0"/>
            </p:cNvCxnSpPr>
            <p:nvPr/>
          </p:nvCxnSpPr>
          <p:spPr>
            <a:xfrm>
              <a:off x="7312836" y="2674636"/>
              <a:ext cx="840600" cy="796500"/>
            </a:xfrm>
            <a:prstGeom prst="straightConnector1">
              <a:avLst/>
            </a:prstGeom>
            <a:noFill/>
            <a:ln w="9525" cap="flat" cmpd="sng">
              <a:solidFill>
                <a:schemeClr val="dk2"/>
              </a:solidFill>
              <a:prstDash val="solid"/>
              <a:round/>
              <a:headEnd type="none" w="lg" len="lg"/>
              <a:tailEnd type="none" w="lg" len="lg"/>
            </a:ln>
          </p:spPr>
        </p:cxnSp>
        <p:sp>
          <p:nvSpPr>
            <p:cNvPr id="71" name="Shape 729">
              <a:extLst>
                <a:ext uri="{FF2B5EF4-FFF2-40B4-BE49-F238E27FC236}">
                  <a16:creationId xmlns:a16="http://schemas.microsoft.com/office/drawing/2014/main" xmlns="" id="{E2B0EF42-98CD-48A5-932A-59834FCC2DE0}"/>
                </a:ext>
              </a:extLst>
            </p:cNvPr>
            <p:cNvSpPr/>
            <p:nvPr/>
          </p:nvSpPr>
          <p:spPr>
            <a:xfrm>
              <a:off x="7664425" y="3471600"/>
              <a:ext cx="978899" cy="517199"/>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algn="ctr"/>
              <a:endParaRPr sz="1000">
                <a:latin typeface="Open Sans"/>
                <a:ea typeface="Open Sans"/>
                <a:cs typeface="Open Sans"/>
                <a:sym typeface="Open Sans"/>
              </a:endParaRPr>
            </a:p>
          </p:txBody>
        </p:sp>
      </p:grpSp>
      <p:sp>
        <p:nvSpPr>
          <p:cNvPr id="72" name="Shape 730">
            <a:extLst>
              <a:ext uri="{FF2B5EF4-FFF2-40B4-BE49-F238E27FC236}">
                <a16:creationId xmlns:a16="http://schemas.microsoft.com/office/drawing/2014/main" xmlns="" id="{B0FF0449-3B3A-4E31-B014-01BC4179A089}"/>
              </a:ext>
            </a:extLst>
          </p:cNvPr>
          <p:cNvSpPr txBox="1"/>
          <p:nvPr/>
        </p:nvSpPr>
        <p:spPr>
          <a:xfrm>
            <a:off x="314376" y="25869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3" name="Shape 732">
            <a:extLst>
              <a:ext uri="{FF2B5EF4-FFF2-40B4-BE49-F238E27FC236}">
                <a16:creationId xmlns:a16="http://schemas.microsoft.com/office/drawing/2014/main" xmlns="" id="{7B9CD448-69FB-4A55-BA67-F4EF92445DA4}"/>
              </a:ext>
            </a:extLst>
          </p:cNvPr>
          <p:cNvSpPr txBox="1"/>
          <p:nvPr/>
        </p:nvSpPr>
        <p:spPr>
          <a:xfrm>
            <a:off x="1704176" y="36361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4" name="Shape 733">
            <a:extLst>
              <a:ext uri="{FF2B5EF4-FFF2-40B4-BE49-F238E27FC236}">
                <a16:creationId xmlns:a16="http://schemas.microsoft.com/office/drawing/2014/main" xmlns="" id="{BA8BBF17-2F10-4E21-8376-1AE2509AC381}"/>
              </a:ext>
            </a:extLst>
          </p:cNvPr>
          <p:cNvSpPr txBox="1"/>
          <p:nvPr/>
        </p:nvSpPr>
        <p:spPr>
          <a:xfrm>
            <a:off x="3108751" y="2499995"/>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5" name="Shape 734">
            <a:extLst>
              <a:ext uri="{FF2B5EF4-FFF2-40B4-BE49-F238E27FC236}">
                <a16:creationId xmlns:a16="http://schemas.microsoft.com/office/drawing/2014/main" xmlns="" id="{845E92EE-2106-45A9-B457-4841377A5352}"/>
              </a:ext>
            </a:extLst>
          </p:cNvPr>
          <p:cNvSpPr txBox="1"/>
          <p:nvPr/>
        </p:nvSpPr>
        <p:spPr>
          <a:xfrm>
            <a:off x="3067201" y="3636120"/>
            <a:ext cx="421499" cy="296400"/>
          </a:xfrm>
          <a:prstGeom prst="rect">
            <a:avLst/>
          </a:prstGeom>
          <a:solidFill>
            <a:srgbClr val="FFFF00"/>
          </a:solidFill>
          <a:ln>
            <a:noFill/>
          </a:ln>
        </p:spPr>
        <p:txBody>
          <a:bodyPr lIns="91425" tIns="91425" rIns="91425" bIns="91425" anchor="t" anchorCtr="0">
            <a:noAutofit/>
          </a:bodyPr>
          <a:lstStyle/>
          <a:p>
            <a:pPr algn="ctr"/>
            <a:r>
              <a:rPr lang="en" sz="900">
                <a:latin typeface="Open Sans"/>
                <a:ea typeface="Open Sans"/>
                <a:cs typeface="Open Sans"/>
                <a:sym typeface="Open Sans"/>
              </a:rPr>
              <a:t>East</a:t>
            </a:r>
          </a:p>
        </p:txBody>
      </p:sp>
      <p:sp>
        <p:nvSpPr>
          <p:cNvPr id="76" name="Shape 735">
            <a:extLst>
              <a:ext uri="{FF2B5EF4-FFF2-40B4-BE49-F238E27FC236}">
                <a16:creationId xmlns:a16="http://schemas.microsoft.com/office/drawing/2014/main" xmlns="" id="{C3AA1644-0068-4C6F-9BAE-0D5A8D654B55}"/>
              </a:ext>
            </a:extLst>
          </p:cNvPr>
          <p:cNvSpPr txBox="1"/>
          <p:nvPr/>
        </p:nvSpPr>
        <p:spPr>
          <a:xfrm>
            <a:off x="1674776" y="2586920"/>
            <a:ext cx="450899" cy="296400"/>
          </a:xfrm>
          <a:prstGeom prst="rect">
            <a:avLst/>
          </a:prstGeom>
          <a:solidFill>
            <a:srgbClr val="FF0000"/>
          </a:solidFill>
          <a:ln>
            <a:noFill/>
          </a:ln>
        </p:spPr>
        <p:txBody>
          <a:bodyPr lIns="91425" tIns="91425" rIns="91425" bIns="91425" anchor="t" anchorCtr="0">
            <a:noAutofit/>
          </a:bodyPr>
          <a:lstStyle/>
          <a:p>
            <a:pPr algn="ctr"/>
            <a:r>
              <a:rPr lang="en" sz="900">
                <a:latin typeface="Open Sans"/>
                <a:ea typeface="Open Sans"/>
                <a:cs typeface="Open Sans"/>
                <a:sym typeface="Open Sans"/>
              </a:rPr>
              <a:t>West</a:t>
            </a:r>
          </a:p>
        </p:txBody>
      </p:sp>
      <p:sp>
        <p:nvSpPr>
          <p:cNvPr id="77" name="Shape 736">
            <a:extLst>
              <a:ext uri="{FF2B5EF4-FFF2-40B4-BE49-F238E27FC236}">
                <a16:creationId xmlns:a16="http://schemas.microsoft.com/office/drawing/2014/main" xmlns="" id="{3205B728-3B9B-47F9-8EB0-EE416837E60A}"/>
              </a:ext>
            </a:extLst>
          </p:cNvPr>
          <p:cNvSpPr txBox="1"/>
          <p:nvPr/>
        </p:nvSpPr>
        <p:spPr>
          <a:xfrm>
            <a:off x="255376" y="3636120"/>
            <a:ext cx="450899" cy="296400"/>
          </a:xfrm>
          <a:prstGeom prst="rect">
            <a:avLst/>
          </a:prstGeom>
          <a:solidFill>
            <a:srgbClr val="FF0000"/>
          </a:solidFill>
          <a:ln>
            <a:noFill/>
          </a:ln>
        </p:spPr>
        <p:txBody>
          <a:bodyPr lIns="91425" tIns="91425" rIns="91425" bIns="91425" anchor="t" anchorCtr="0">
            <a:noAutofit/>
          </a:bodyPr>
          <a:lstStyle/>
          <a:p>
            <a:pPr algn="ctr"/>
            <a:r>
              <a:rPr lang="en" sz="900">
                <a:latin typeface="Open Sans"/>
                <a:ea typeface="Open Sans"/>
                <a:cs typeface="Open Sans"/>
                <a:sym typeface="Open Sans"/>
              </a:rPr>
              <a:t>West</a:t>
            </a:r>
          </a:p>
        </p:txBody>
      </p:sp>
      <p:graphicFrame>
        <p:nvGraphicFramePr>
          <p:cNvPr id="78" name="Shape 737">
            <a:extLst>
              <a:ext uri="{FF2B5EF4-FFF2-40B4-BE49-F238E27FC236}">
                <a16:creationId xmlns:a16="http://schemas.microsoft.com/office/drawing/2014/main" xmlns="" id="{4E668539-741F-4584-B7A2-B13C1A2E3479}"/>
              </a:ext>
            </a:extLst>
          </p:cNvPr>
          <p:cNvGraphicFramePr/>
          <p:nvPr>
            <p:extLst>
              <p:ext uri="{D42A27DB-BD31-4B8C-83A1-F6EECF244321}">
                <p14:modId xmlns:p14="http://schemas.microsoft.com/office/powerpoint/2010/main" val="3986071043"/>
              </p:ext>
            </p:extLst>
          </p:nvPr>
        </p:nvGraphicFramePr>
        <p:xfrm>
          <a:off x="1478569" y="4529857"/>
          <a:ext cx="1281550" cy="777180"/>
        </p:xfrm>
        <a:graphic>
          <a:graphicData uri="http://schemas.openxmlformats.org/drawingml/2006/table">
            <a:tbl>
              <a:tblPr>
                <a:noFill/>
              </a:tblPr>
              <a:tblGrid>
                <a:gridCol w="639375">
                  <a:extLst>
                    <a:ext uri="{9D8B030D-6E8A-4147-A177-3AD203B41FA5}">
                      <a16:colId xmlns:a16="http://schemas.microsoft.com/office/drawing/2014/main" xmlns="" val="20000"/>
                    </a:ext>
                  </a:extLst>
                </a:gridCol>
                <a:gridCol w="642175">
                  <a:extLst>
                    <a:ext uri="{9D8B030D-6E8A-4147-A177-3AD203B41FA5}">
                      <a16:colId xmlns:a16="http://schemas.microsoft.com/office/drawing/2014/main" xmlns="" val="20001"/>
                    </a:ext>
                  </a:extLst>
                </a:gridCol>
              </a:tblGrid>
              <a:tr h="381000">
                <a:tc>
                  <a:txBody>
                    <a:bodyPr/>
                    <a:lstStyle/>
                    <a:p>
                      <a:pPr algn="ctr">
                        <a:spcBef>
                          <a:spcPts val="0"/>
                        </a:spcBef>
                        <a:buNone/>
                      </a:pPr>
                      <a:r>
                        <a:rPr lang="en" dirty="0">
                          <a:latin typeface="Open Sans"/>
                          <a:ea typeface="Open Sans"/>
                          <a:cs typeface="Open Sans"/>
                          <a:sym typeface="Open Sans"/>
                        </a:rPr>
                        <a:t>East</a:t>
                      </a:r>
                    </a:p>
                  </a:txBody>
                  <a:tcPr marL="91425" marR="91425" marT="91425" marB="91425"/>
                </a:tc>
                <a:tc>
                  <a:txBody>
                    <a:bodyPr/>
                    <a:lstStyle/>
                    <a:p>
                      <a:pPr algn="ctr">
                        <a:spcBef>
                          <a:spcPts val="0"/>
                        </a:spcBef>
                        <a:buNone/>
                      </a:pPr>
                      <a:r>
                        <a:rPr lang="en">
                          <a:latin typeface="Open Sans"/>
                          <a:ea typeface="Open Sans"/>
                          <a:cs typeface="Open Sans"/>
                          <a:sym typeface="Open Sans"/>
                        </a:rPr>
                        <a:t>West</a:t>
                      </a:r>
                    </a:p>
                  </a:txBody>
                  <a:tcPr marL="91425" marR="91425" marT="91425" marB="91425"/>
                </a:tc>
                <a:extLst>
                  <a:ext uri="{0D108BD9-81ED-4DB2-BD59-A6C34878D82A}">
                    <a16:rowId xmlns:a16="http://schemas.microsoft.com/office/drawing/2014/main" xmlns="" val="10000"/>
                  </a:ext>
                </a:extLst>
              </a:tr>
              <a:tr h="381000">
                <a:tc>
                  <a:txBody>
                    <a:bodyPr/>
                    <a:lstStyle/>
                    <a:p>
                      <a:pPr algn="ctr">
                        <a:spcBef>
                          <a:spcPts val="0"/>
                        </a:spcBef>
                        <a:buNone/>
                      </a:pPr>
                      <a:r>
                        <a:rPr lang="en">
                          <a:latin typeface="Open Sans"/>
                          <a:ea typeface="Open Sans"/>
                          <a:cs typeface="Open Sans"/>
                          <a:sym typeface="Open Sans"/>
                        </a:rPr>
                        <a:t>4</a:t>
                      </a:r>
                    </a:p>
                  </a:txBody>
                  <a:tcPr marL="91425" marR="91425" marT="91425" marB="91425"/>
                </a:tc>
                <a:tc>
                  <a:txBody>
                    <a:bodyPr/>
                    <a:lstStyle/>
                    <a:p>
                      <a:pPr algn="ctr">
                        <a:spcBef>
                          <a:spcPts val="0"/>
                        </a:spcBef>
                        <a:buNone/>
                      </a:pPr>
                      <a:r>
                        <a:rPr lang="en" dirty="0">
                          <a:latin typeface="Open Sans"/>
                          <a:ea typeface="Open Sans"/>
                          <a:cs typeface="Open Sans"/>
                          <a:sym typeface="Open Sans"/>
                        </a:rPr>
                        <a:t>2</a:t>
                      </a:r>
                    </a:p>
                  </a:txBody>
                  <a:tcPr marL="91425" marR="91425" marT="91425" marB="91425"/>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val="13348838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BA880B5-5AE1-467C-8366-3251D679BDF3}"/>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49163186-DB36-4EF5-9068-974F89000C74}"/>
              </a:ext>
            </a:extLst>
          </p:cNvPr>
          <p:cNvSpPr>
            <a:spLocks noGrp="1"/>
          </p:cNvSpPr>
          <p:nvPr>
            <p:ph type="title"/>
          </p:nvPr>
        </p:nvSpPr>
        <p:spPr/>
        <p:txBody>
          <a:bodyPr/>
          <a:lstStyle/>
          <a:p>
            <a:r>
              <a:rPr lang="en-US" dirty="0"/>
              <a:t>Random Forests</a:t>
            </a:r>
          </a:p>
        </p:txBody>
      </p:sp>
      <p:sp>
        <p:nvSpPr>
          <p:cNvPr id="4" name="Slide Number Placeholder 3">
            <a:extLst>
              <a:ext uri="{FF2B5EF4-FFF2-40B4-BE49-F238E27FC236}">
                <a16:creationId xmlns:a16="http://schemas.microsoft.com/office/drawing/2014/main" xmlns="" id="{FDD3217C-CD88-432D-8A68-B1DF66C148B8}"/>
              </a:ext>
            </a:extLst>
          </p:cNvPr>
          <p:cNvSpPr>
            <a:spLocks noGrp="1"/>
          </p:cNvSpPr>
          <p:nvPr>
            <p:ph type="sldNum" sz="quarter" idx="12"/>
          </p:nvPr>
        </p:nvSpPr>
        <p:spPr/>
        <p:txBody>
          <a:bodyPr/>
          <a:lstStyle/>
          <a:p>
            <a:fld id="{37290FF7-652B-4475-AEAB-8B1A5D23AE09}" type="slidenum">
              <a:rPr lang="en-US" smtClean="0"/>
              <a:t>45</a:t>
            </a:fld>
            <a:endParaRPr lang="en-US"/>
          </a:p>
        </p:txBody>
      </p:sp>
      <p:sp>
        <p:nvSpPr>
          <p:cNvPr id="5" name="Footer Placeholder 4">
            <a:extLst>
              <a:ext uri="{FF2B5EF4-FFF2-40B4-BE49-F238E27FC236}">
                <a16:creationId xmlns:a16="http://schemas.microsoft.com/office/drawing/2014/main" xmlns="" id="{ABC36FE1-87DF-43B7-B607-7E8223A9BBD7}"/>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44AF254-5399-44EE-AFAC-7E3F7B3B027B}"/>
              </a:ext>
            </a:extLst>
          </p:cNvPr>
          <p:cNvSpPr txBox="1"/>
          <p:nvPr/>
        </p:nvSpPr>
        <p:spPr>
          <a:xfrm>
            <a:off x="304799" y="5562600"/>
            <a:ext cx="8729545" cy="6413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In this example, each decision tree tries to separate the data and by taking the most numerous outcome (tally) the best outcome is often found.  Since they are weak learners (not a lot of depth and with fewer variables) among hundreds, overfitting is usually less of a concern. </a:t>
            </a:r>
          </a:p>
        </p:txBody>
      </p:sp>
      <p:pic>
        <p:nvPicPr>
          <p:cNvPr id="79" name="Shape 742">
            <a:extLst>
              <a:ext uri="{FF2B5EF4-FFF2-40B4-BE49-F238E27FC236}">
                <a16:creationId xmlns:a16="http://schemas.microsoft.com/office/drawing/2014/main" xmlns="" id="{B88E8D0F-FE77-4E76-8F5A-436739CB1E73}"/>
              </a:ext>
            </a:extLst>
          </p:cNvPr>
          <p:cNvPicPr preferRelativeResize="0"/>
          <p:nvPr/>
        </p:nvPicPr>
        <p:blipFill rotWithShape="1">
          <a:blip r:embed="rId2">
            <a:alphaModFix/>
          </a:blip>
          <a:srcRect l="5069" b="9312"/>
          <a:stretch/>
        </p:blipFill>
        <p:spPr>
          <a:xfrm>
            <a:off x="113415" y="1740380"/>
            <a:ext cx="4572000" cy="3365371"/>
          </a:xfrm>
          <a:prstGeom prst="rect">
            <a:avLst/>
          </a:prstGeom>
          <a:noFill/>
          <a:ln>
            <a:noFill/>
          </a:ln>
        </p:spPr>
      </p:pic>
      <p:sp>
        <p:nvSpPr>
          <p:cNvPr id="80" name="Shape 661">
            <a:extLst>
              <a:ext uri="{FF2B5EF4-FFF2-40B4-BE49-F238E27FC236}">
                <a16:creationId xmlns:a16="http://schemas.microsoft.com/office/drawing/2014/main" xmlns="" id="{519524BC-2931-47E6-9333-4D73CA18E0E1}"/>
              </a:ext>
            </a:extLst>
          </p:cNvPr>
          <p:cNvSpPr txBox="1"/>
          <p:nvPr/>
        </p:nvSpPr>
        <p:spPr>
          <a:xfrm>
            <a:off x="4534800" y="1978022"/>
            <a:ext cx="4534800" cy="3079800"/>
          </a:xfrm>
          <a:prstGeom prst="rect">
            <a:avLst/>
          </a:prstGeom>
          <a:noFill/>
          <a:ln>
            <a:noFill/>
          </a:ln>
        </p:spPr>
        <p:txBody>
          <a:bodyPr lIns="91425" tIns="91425" rIns="91425" bIns="91425" anchor="t" anchorCtr="0">
            <a:noAutofit/>
          </a:bodyPr>
          <a:lstStyle/>
          <a:p>
            <a:pPr marL="117475" indent="-117475">
              <a:buFont typeface="Arial" panose="020B0604020202020204" pitchFamily="34" charset="0"/>
              <a:buChar char="•"/>
            </a:pPr>
            <a:r>
              <a:rPr lang="en" sz="1600" dirty="0">
                <a:latin typeface="Open Sans"/>
                <a:ea typeface="Open Sans"/>
                <a:cs typeface="Open Sans"/>
                <a:sym typeface="Open Sans"/>
              </a:rPr>
              <a:t>How many trees/vote</a:t>
            </a:r>
            <a:r>
              <a:rPr lang="en-US" sz="1600" dirty="0">
                <a:latin typeface="Open Sans"/>
                <a:ea typeface="Open Sans"/>
                <a:cs typeface="Open Sans"/>
                <a:sym typeface="Open Sans"/>
              </a:rPr>
              <a:t>r</a:t>
            </a:r>
            <a:r>
              <a:rPr lang="en" sz="1600" dirty="0">
                <a:latin typeface="Open Sans"/>
                <a:ea typeface="Open Sans"/>
                <a:cs typeface="Open Sans"/>
                <a:sym typeface="Open Sans"/>
              </a:rPr>
              <a:t>s?</a:t>
            </a:r>
          </a:p>
          <a:p>
            <a:pPr marL="117475" indent="-117475">
              <a:buFont typeface="Arial" panose="020B0604020202020204" pitchFamily="34" charset="0"/>
              <a:buChar char="•"/>
            </a:pPr>
            <a:r>
              <a:rPr lang="en" sz="1600" dirty="0">
                <a:latin typeface="Open Sans"/>
                <a:ea typeface="Open Sans"/>
                <a:cs typeface="Open Sans"/>
                <a:sym typeface="Open Sans"/>
              </a:rPr>
              <a:t>How many decision points (nodes)?</a:t>
            </a:r>
          </a:p>
          <a:p>
            <a:pPr marL="117475" indent="-117475">
              <a:buFont typeface="Arial" panose="020B0604020202020204" pitchFamily="34" charset="0"/>
              <a:buChar char="•"/>
            </a:pPr>
            <a:r>
              <a:rPr lang="en" sz="1600" dirty="0">
                <a:latin typeface="Open Sans"/>
                <a:ea typeface="Open Sans"/>
                <a:cs typeface="Open Sans"/>
                <a:sym typeface="Open Sans"/>
              </a:rPr>
              <a:t>How many features are all</a:t>
            </a:r>
            <a:r>
              <a:rPr lang="en-US" sz="1600" dirty="0">
                <a:latin typeface="Open Sans"/>
                <a:ea typeface="Open Sans"/>
                <a:cs typeface="Open Sans"/>
                <a:sym typeface="Open Sans"/>
              </a:rPr>
              <a:t>owed to be used in each random subset (last example showed 2)?</a:t>
            </a:r>
          </a:p>
          <a:p>
            <a:pPr marL="117475" indent="-117475">
              <a:buFont typeface="Arial" panose="020B0604020202020204" pitchFamily="34" charset="0"/>
              <a:buChar char="•"/>
            </a:pPr>
            <a:r>
              <a:rPr lang="en-US" sz="1600" dirty="0">
                <a:latin typeface="Open Sans"/>
                <a:ea typeface="Open Sans"/>
                <a:cs typeface="Open Sans"/>
                <a:sym typeface="Open Sans"/>
              </a:rPr>
              <a:t>How to account for missing values?</a:t>
            </a:r>
            <a:endParaRPr lang="en" sz="1600" dirty="0">
              <a:latin typeface="Open Sans"/>
              <a:ea typeface="Open Sans"/>
              <a:cs typeface="Open Sans"/>
              <a:sym typeface="Open Sans"/>
            </a:endParaRPr>
          </a:p>
        </p:txBody>
      </p:sp>
      <p:sp>
        <p:nvSpPr>
          <p:cNvPr id="8" name="TextBox 7">
            <a:extLst>
              <a:ext uri="{FF2B5EF4-FFF2-40B4-BE49-F238E27FC236}">
                <a16:creationId xmlns:a16="http://schemas.microsoft.com/office/drawing/2014/main" xmlns="" id="{68F865CF-96D5-46C7-BB67-C4A82789F0D0}"/>
              </a:ext>
            </a:extLst>
          </p:cNvPr>
          <p:cNvSpPr txBox="1"/>
          <p:nvPr/>
        </p:nvSpPr>
        <p:spPr>
          <a:xfrm>
            <a:off x="228600" y="1371600"/>
            <a:ext cx="1646605" cy="369332"/>
          </a:xfrm>
          <a:prstGeom prst="rect">
            <a:avLst/>
          </a:prstGeom>
          <a:noFill/>
        </p:spPr>
        <p:txBody>
          <a:bodyPr wrap="none" rtlCol="0">
            <a:spAutoFit/>
          </a:bodyPr>
          <a:lstStyle/>
          <a:p>
            <a:r>
              <a:rPr lang="en-US" dirty="0"/>
              <a:t>Fictitious Visual</a:t>
            </a:r>
          </a:p>
        </p:txBody>
      </p:sp>
      <p:sp>
        <p:nvSpPr>
          <p:cNvPr id="81" name="TextBox 80">
            <a:extLst>
              <a:ext uri="{FF2B5EF4-FFF2-40B4-BE49-F238E27FC236}">
                <a16:creationId xmlns:a16="http://schemas.microsoft.com/office/drawing/2014/main" xmlns="" id="{F17B71F1-0C2C-4C02-8CBB-3C05247289D9}"/>
              </a:ext>
            </a:extLst>
          </p:cNvPr>
          <p:cNvSpPr txBox="1"/>
          <p:nvPr/>
        </p:nvSpPr>
        <p:spPr>
          <a:xfrm>
            <a:off x="4572000" y="1371600"/>
            <a:ext cx="2827441" cy="369332"/>
          </a:xfrm>
          <a:prstGeom prst="rect">
            <a:avLst/>
          </a:prstGeom>
          <a:noFill/>
        </p:spPr>
        <p:txBody>
          <a:bodyPr wrap="none" rtlCol="0">
            <a:spAutoFit/>
          </a:bodyPr>
          <a:lstStyle/>
          <a:p>
            <a:r>
              <a:rPr lang="en-US" dirty="0"/>
              <a:t>Data Science Considerations</a:t>
            </a:r>
          </a:p>
        </p:txBody>
      </p:sp>
      <p:cxnSp>
        <p:nvCxnSpPr>
          <p:cNvPr id="82" name="Straight Arrow Connector 81">
            <a:extLst>
              <a:ext uri="{FF2B5EF4-FFF2-40B4-BE49-F238E27FC236}">
                <a16:creationId xmlns:a16="http://schemas.microsoft.com/office/drawing/2014/main" xmlns="" id="{F702A754-1403-4DAA-9087-5F12387A2170}"/>
              </a:ext>
            </a:extLst>
          </p:cNvPr>
          <p:cNvCxnSpPr>
            <a:cxnSpLocks/>
          </p:cNvCxnSpPr>
          <p:nvPr/>
        </p:nvCxnSpPr>
        <p:spPr>
          <a:xfrm>
            <a:off x="3028950" y="2971800"/>
            <a:ext cx="323850" cy="762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xmlns="" id="{94EF5E4B-4395-4205-8C95-A4A90D021A7B}"/>
              </a:ext>
            </a:extLst>
          </p:cNvPr>
          <p:cNvCxnSpPr/>
          <p:nvPr/>
        </p:nvCxnSpPr>
        <p:spPr>
          <a:xfrm>
            <a:off x="3276600" y="3048000"/>
            <a:ext cx="76200" cy="685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TextBox 85">
            <a:extLst>
              <a:ext uri="{FF2B5EF4-FFF2-40B4-BE49-F238E27FC236}">
                <a16:creationId xmlns:a16="http://schemas.microsoft.com/office/drawing/2014/main" xmlns="" id="{0AA99FB7-B6BC-43C1-8F03-82DA127A95F0}"/>
              </a:ext>
            </a:extLst>
          </p:cNvPr>
          <p:cNvSpPr txBox="1"/>
          <p:nvPr/>
        </p:nvSpPr>
        <p:spPr>
          <a:xfrm>
            <a:off x="2992476" y="3655367"/>
            <a:ext cx="720647" cy="461665"/>
          </a:xfrm>
          <a:prstGeom prst="rect">
            <a:avLst/>
          </a:prstGeom>
          <a:noFill/>
        </p:spPr>
        <p:txBody>
          <a:bodyPr wrap="none" rtlCol="0">
            <a:spAutoFit/>
          </a:bodyPr>
          <a:lstStyle/>
          <a:p>
            <a:pPr algn="ctr"/>
            <a:r>
              <a:rPr lang="en-US" sz="1200" dirty="0"/>
              <a:t>Weak </a:t>
            </a:r>
          </a:p>
          <a:p>
            <a:pPr algn="ctr"/>
            <a:r>
              <a:rPr lang="en-US" sz="1200" dirty="0"/>
              <a:t>Learners</a:t>
            </a:r>
          </a:p>
        </p:txBody>
      </p:sp>
      <p:sp>
        <p:nvSpPr>
          <p:cNvPr id="87" name="TextBox 86">
            <a:extLst>
              <a:ext uri="{FF2B5EF4-FFF2-40B4-BE49-F238E27FC236}">
                <a16:creationId xmlns:a16="http://schemas.microsoft.com/office/drawing/2014/main" xmlns="" id="{0D56A4C0-2C4A-461C-B65D-09DEDA140787}"/>
              </a:ext>
            </a:extLst>
          </p:cNvPr>
          <p:cNvSpPr txBox="1"/>
          <p:nvPr/>
        </p:nvSpPr>
        <p:spPr>
          <a:xfrm>
            <a:off x="469229" y="2200919"/>
            <a:ext cx="622286" cy="276999"/>
          </a:xfrm>
          <a:prstGeom prst="rect">
            <a:avLst/>
          </a:prstGeom>
          <a:noFill/>
        </p:spPr>
        <p:txBody>
          <a:bodyPr wrap="none" rtlCol="0">
            <a:spAutoFit/>
          </a:bodyPr>
          <a:lstStyle/>
          <a:p>
            <a:r>
              <a:rPr lang="en-US" sz="1200" dirty="0"/>
              <a:t>Class A</a:t>
            </a:r>
          </a:p>
        </p:txBody>
      </p:sp>
      <p:sp>
        <p:nvSpPr>
          <p:cNvPr id="88" name="TextBox 87">
            <a:extLst>
              <a:ext uri="{FF2B5EF4-FFF2-40B4-BE49-F238E27FC236}">
                <a16:creationId xmlns:a16="http://schemas.microsoft.com/office/drawing/2014/main" xmlns="" id="{4276104D-1828-4444-A583-39BE7DF030F8}"/>
              </a:ext>
            </a:extLst>
          </p:cNvPr>
          <p:cNvSpPr txBox="1"/>
          <p:nvPr/>
        </p:nvSpPr>
        <p:spPr>
          <a:xfrm>
            <a:off x="1244242" y="4343400"/>
            <a:ext cx="615874" cy="276999"/>
          </a:xfrm>
          <a:prstGeom prst="rect">
            <a:avLst/>
          </a:prstGeom>
          <a:noFill/>
        </p:spPr>
        <p:txBody>
          <a:bodyPr wrap="none" rtlCol="0">
            <a:spAutoFit/>
          </a:bodyPr>
          <a:lstStyle/>
          <a:p>
            <a:r>
              <a:rPr lang="en-US" sz="1200" dirty="0"/>
              <a:t>Class B</a:t>
            </a:r>
          </a:p>
        </p:txBody>
      </p:sp>
      <p:cxnSp>
        <p:nvCxnSpPr>
          <p:cNvPr id="90" name="Straight Arrow Connector 89">
            <a:extLst>
              <a:ext uri="{FF2B5EF4-FFF2-40B4-BE49-F238E27FC236}">
                <a16:creationId xmlns:a16="http://schemas.microsoft.com/office/drawing/2014/main" xmlns="" id="{73A30E36-B617-4787-87B2-8AD4F819BB58}"/>
              </a:ext>
            </a:extLst>
          </p:cNvPr>
          <p:cNvCxnSpPr>
            <a:cxnSpLocks/>
            <a:endCxn id="91" idx="2"/>
          </p:cNvCxnSpPr>
          <p:nvPr/>
        </p:nvCxnSpPr>
        <p:spPr>
          <a:xfrm flipH="1" flipV="1">
            <a:off x="3675025" y="2475384"/>
            <a:ext cx="134981" cy="496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xmlns="" id="{D92DD480-F393-4F7F-A279-6291C2539433}"/>
              </a:ext>
            </a:extLst>
          </p:cNvPr>
          <p:cNvSpPr txBox="1"/>
          <p:nvPr/>
        </p:nvSpPr>
        <p:spPr>
          <a:xfrm>
            <a:off x="3250870" y="2013719"/>
            <a:ext cx="848309" cy="461665"/>
          </a:xfrm>
          <a:prstGeom prst="rect">
            <a:avLst/>
          </a:prstGeom>
          <a:noFill/>
        </p:spPr>
        <p:txBody>
          <a:bodyPr wrap="none" rtlCol="0">
            <a:spAutoFit/>
          </a:bodyPr>
          <a:lstStyle/>
          <a:p>
            <a:pPr algn="ctr"/>
            <a:r>
              <a:rPr lang="en-US" sz="1200" dirty="0"/>
              <a:t>Group </a:t>
            </a:r>
          </a:p>
          <a:p>
            <a:pPr algn="ctr"/>
            <a:r>
              <a:rPr lang="en-US" sz="1200" dirty="0"/>
              <a:t>Consensus</a:t>
            </a:r>
          </a:p>
        </p:txBody>
      </p:sp>
    </p:spTree>
    <p:extLst>
      <p:ext uri="{BB962C8B-B14F-4D97-AF65-F5344CB8AC3E}">
        <p14:creationId xmlns:p14="http://schemas.microsoft.com/office/powerpoint/2010/main" val="12941622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A0A2E1C-7D98-44F2-841A-C0F0F81C3A7D}"/>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4BD25374-7532-49B7-86B4-242E3E7601B3}"/>
              </a:ext>
            </a:extLst>
          </p:cNvPr>
          <p:cNvSpPr>
            <a:spLocks noGrp="1"/>
          </p:cNvSpPr>
          <p:nvPr>
            <p:ph type="title"/>
          </p:nvPr>
        </p:nvSpPr>
        <p:spPr/>
        <p:txBody>
          <a:bodyPr/>
          <a:lstStyle/>
          <a:p>
            <a:r>
              <a:rPr lang="en-US" dirty="0"/>
              <a:t>How a random forest is really grown.</a:t>
            </a:r>
          </a:p>
        </p:txBody>
      </p:sp>
      <p:sp>
        <p:nvSpPr>
          <p:cNvPr id="4" name="Slide Number Placeholder 3">
            <a:extLst>
              <a:ext uri="{FF2B5EF4-FFF2-40B4-BE49-F238E27FC236}">
                <a16:creationId xmlns:a16="http://schemas.microsoft.com/office/drawing/2014/main" xmlns="" id="{DE89F499-AFBF-439F-85DE-D9C7078FD452}"/>
              </a:ext>
            </a:extLst>
          </p:cNvPr>
          <p:cNvSpPr>
            <a:spLocks noGrp="1"/>
          </p:cNvSpPr>
          <p:nvPr>
            <p:ph type="sldNum" sz="quarter" idx="12"/>
          </p:nvPr>
        </p:nvSpPr>
        <p:spPr/>
        <p:txBody>
          <a:bodyPr/>
          <a:lstStyle/>
          <a:p>
            <a:fld id="{37290FF7-652B-4475-AEAB-8B1A5D23AE09}" type="slidenum">
              <a:rPr lang="en-US" smtClean="0"/>
              <a:t>46</a:t>
            </a:fld>
            <a:endParaRPr lang="en-US"/>
          </a:p>
        </p:txBody>
      </p:sp>
      <p:sp>
        <p:nvSpPr>
          <p:cNvPr id="5" name="Footer Placeholder 4">
            <a:extLst>
              <a:ext uri="{FF2B5EF4-FFF2-40B4-BE49-F238E27FC236}">
                <a16:creationId xmlns:a16="http://schemas.microsoft.com/office/drawing/2014/main" xmlns="" id="{0C5178DB-3659-421F-907F-CD25EFFF416B}"/>
              </a:ext>
            </a:extLst>
          </p:cNvPr>
          <p:cNvSpPr>
            <a:spLocks noGrp="1"/>
          </p:cNvSpPr>
          <p:nvPr>
            <p:ph type="ftr" sz="quarter" idx="3"/>
          </p:nvPr>
        </p:nvSpPr>
        <p:spPr/>
        <p:txBody>
          <a:bodyPr/>
          <a:lstStyle/>
          <a:p>
            <a:r>
              <a:rPr lang="en-US"/>
              <a:t>Kwartler CSCI S-96</a:t>
            </a:r>
            <a:endParaRPr lang="en-US" dirty="0"/>
          </a:p>
        </p:txBody>
      </p:sp>
      <p:sp>
        <p:nvSpPr>
          <p:cNvPr id="6" name="Content Placeholder 2">
            <a:extLst>
              <a:ext uri="{FF2B5EF4-FFF2-40B4-BE49-F238E27FC236}">
                <a16:creationId xmlns:a16="http://schemas.microsoft.com/office/drawing/2014/main" xmlns="" id="{99826758-8D3C-4F56-BFC9-9CC876ED9807}"/>
              </a:ext>
            </a:extLst>
          </p:cNvPr>
          <p:cNvSpPr txBox="1">
            <a:spLocks/>
          </p:cNvSpPr>
          <p:nvPr/>
        </p:nvSpPr>
        <p:spPr>
          <a:xfrm>
            <a:off x="628650" y="1111347"/>
            <a:ext cx="7886700" cy="5120640"/>
          </a:xfrm>
          <a:prstGeom prst="rect">
            <a:avLst/>
          </a:prstGeom>
        </p:spPr>
        <p:txBody>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altLang="en-US" dirty="0"/>
              <a:t>Draw many re-samples of cases from the data (</a:t>
            </a:r>
            <a:r>
              <a:rPr lang="en-US" altLang="en-US" dirty="0" err="1"/>
              <a:t>boostrap</a:t>
            </a:r>
            <a:r>
              <a:rPr lang="en-US" altLang="en-US" dirty="0"/>
              <a:t>)</a:t>
            </a:r>
          </a:p>
          <a:p>
            <a:r>
              <a:rPr lang="en-US" altLang="en-US" dirty="0"/>
              <a:t>For each re-sampled set use a random subset of predictor variables to produce a tree.  Some parameters include</a:t>
            </a:r>
          </a:p>
          <a:p>
            <a:pPr lvl="1"/>
            <a:r>
              <a:rPr lang="en-US" altLang="en-US" dirty="0"/>
              <a:t>Number of trees to grow – dictates the number of re-sampled sets</a:t>
            </a:r>
          </a:p>
          <a:p>
            <a:pPr lvl="1"/>
            <a:r>
              <a:rPr lang="en-US" altLang="en-US" dirty="0"/>
              <a:t>Number of predictor variables for each tree</a:t>
            </a:r>
          </a:p>
          <a:p>
            <a:endParaRPr lang="en-US" altLang="en-US" dirty="0"/>
          </a:p>
          <a:p>
            <a:r>
              <a:rPr lang="en-US" altLang="en-US" dirty="0"/>
              <a:t>Combine the predictions/classifications from all the trees (the entire forest)</a:t>
            </a:r>
          </a:p>
          <a:p>
            <a:pPr lvl="1"/>
            <a:r>
              <a:rPr lang="en-US" altLang="en-US" dirty="0"/>
              <a:t>Votes are tallied for classification problems</a:t>
            </a:r>
          </a:p>
          <a:p>
            <a:pPr lvl="1"/>
            <a:r>
              <a:rPr lang="en-US" altLang="en-US" dirty="0"/>
              <a:t>Predictions are averaged for continuous problems</a:t>
            </a:r>
          </a:p>
          <a:p>
            <a:pPr lvl="1"/>
            <a:endParaRPr lang="en-US" altLang="en-US" dirty="0">
              <a:solidFill>
                <a:schemeClr val="accent6"/>
              </a:solidFill>
            </a:endParaRPr>
          </a:p>
          <a:p>
            <a:r>
              <a:rPr lang="en-US" altLang="en-US" dirty="0">
                <a:solidFill>
                  <a:schemeClr val="accent6"/>
                </a:solidFill>
              </a:rPr>
              <a:t>Since it has many weak learners, overfitting is less of a concern.</a:t>
            </a:r>
          </a:p>
          <a:p>
            <a:r>
              <a:rPr lang="en-US" altLang="en-US" dirty="0">
                <a:solidFill>
                  <a:schemeClr val="accent6"/>
                </a:solidFill>
              </a:rPr>
              <a:t>Since its fitting many hundreds of trees, it takes some time to train </a:t>
            </a:r>
            <a:r>
              <a:rPr lang="en-US" altLang="en-US">
                <a:solidFill>
                  <a:schemeClr val="accent6"/>
                </a:solidFill>
              </a:rPr>
              <a:t>a model.</a:t>
            </a:r>
            <a:endParaRPr lang="en-US" altLang="en-US" dirty="0">
              <a:solidFill>
                <a:schemeClr val="accent6"/>
              </a:solidFill>
            </a:endParaRPr>
          </a:p>
        </p:txBody>
      </p:sp>
    </p:spTree>
    <p:extLst>
      <p:ext uri="{BB962C8B-B14F-4D97-AF65-F5344CB8AC3E}">
        <p14:creationId xmlns:p14="http://schemas.microsoft.com/office/powerpoint/2010/main" val="42112879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6270C36-2595-4254-A8D7-F03203F5D96D}"/>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AB3C724D-5CD4-4EAD-9D59-CCD8C6E6AABE}"/>
              </a:ext>
            </a:extLst>
          </p:cNvPr>
          <p:cNvSpPr>
            <a:spLocks noGrp="1"/>
          </p:cNvSpPr>
          <p:nvPr>
            <p:ph type="title"/>
          </p:nvPr>
        </p:nvSpPr>
        <p:spPr/>
        <p:txBody>
          <a:bodyPr/>
          <a:lstStyle/>
          <a:p>
            <a:r>
              <a:rPr lang="en-US" dirty="0"/>
              <a:t>Open Bank Loans </a:t>
            </a:r>
            <a:r>
              <a:rPr lang="en-US" dirty="0" err="1" smtClean="0"/>
              <a:t>RandomForest</a:t>
            </a:r>
            <a:r>
              <a:rPr lang="en-US" dirty="0" smtClean="0"/>
              <a:t> REVISED.R</a:t>
            </a:r>
            <a:endParaRPr lang="en-US" dirty="0"/>
          </a:p>
        </p:txBody>
      </p:sp>
      <p:sp>
        <p:nvSpPr>
          <p:cNvPr id="4" name="Slide Number Placeholder 3">
            <a:extLst>
              <a:ext uri="{FF2B5EF4-FFF2-40B4-BE49-F238E27FC236}">
                <a16:creationId xmlns:a16="http://schemas.microsoft.com/office/drawing/2014/main" xmlns="" id="{ADE2B0B0-0996-460F-BFC8-9E8ED6743A1D}"/>
              </a:ext>
            </a:extLst>
          </p:cNvPr>
          <p:cNvSpPr>
            <a:spLocks noGrp="1"/>
          </p:cNvSpPr>
          <p:nvPr>
            <p:ph type="sldNum" sz="quarter" idx="12"/>
          </p:nvPr>
        </p:nvSpPr>
        <p:spPr/>
        <p:txBody>
          <a:bodyPr/>
          <a:lstStyle/>
          <a:p>
            <a:fld id="{37290FF7-652B-4475-AEAB-8B1A5D23AE09}" type="slidenum">
              <a:rPr lang="en-US" smtClean="0"/>
              <a:t>47</a:t>
            </a:fld>
            <a:endParaRPr lang="en-US"/>
          </a:p>
        </p:txBody>
      </p:sp>
      <p:sp>
        <p:nvSpPr>
          <p:cNvPr id="5" name="Footer Placeholder 4">
            <a:extLst>
              <a:ext uri="{FF2B5EF4-FFF2-40B4-BE49-F238E27FC236}">
                <a16:creationId xmlns:a16="http://schemas.microsoft.com/office/drawing/2014/main" xmlns="" id="{690D06FC-7A8B-4EBC-9B1E-A2C9659E3A38}"/>
              </a:ext>
            </a:extLst>
          </p:cNvPr>
          <p:cNvSpPr>
            <a:spLocks noGrp="1"/>
          </p:cNvSpPr>
          <p:nvPr>
            <p:ph type="ftr" sz="quarter" idx="3"/>
          </p:nvPr>
        </p:nvSpPr>
        <p:spPr/>
        <p:txBody>
          <a:bodyPr/>
          <a:lstStyle/>
          <a:p>
            <a:r>
              <a:rPr lang="en-US"/>
              <a:t>Kwartler CSCI S-96</a:t>
            </a:r>
            <a:endParaRPr lang="en-US" dirty="0"/>
          </a:p>
        </p:txBody>
      </p:sp>
    </p:spTree>
    <p:extLst>
      <p:ext uri="{BB962C8B-B14F-4D97-AF65-F5344CB8AC3E}">
        <p14:creationId xmlns:p14="http://schemas.microsoft.com/office/powerpoint/2010/main" val="20958959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p:cNvSpPr>
          <p:nvPr>
            <p:ph type="title"/>
          </p:nvPr>
        </p:nvSpPr>
        <p:spPr/>
        <p:txBody>
          <a:bodyPr/>
          <a:lstStyle/>
          <a:p>
            <a:pPr eaLnBrk="1" hangingPunct="1"/>
            <a:r>
              <a:rPr lang="en-US" altLang="en-US"/>
              <a:t>Summary</a:t>
            </a:r>
          </a:p>
        </p:txBody>
      </p:sp>
      <p:sp>
        <p:nvSpPr>
          <p:cNvPr id="41987" name="Rectangle 3"/>
          <p:cNvSpPr>
            <a:spLocks noGrp="1"/>
          </p:cNvSpPr>
          <p:nvPr>
            <p:ph type="body" idx="1"/>
          </p:nvPr>
        </p:nvSpPr>
        <p:spPr/>
        <p:txBody>
          <a:bodyPr/>
          <a:lstStyle/>
          <a:p>
            <a:pPr eaLnBrk="1" hangingPunct="1">
              <a:lnSpc>
                <a:spcPct val="90000"/>
              </a:lnSpc>
            </a:pPr>
            <a:r>
              <a:rPr lang="en-US" altLang="en-US" dirty="0"/>
              <a:t>Classification and Regression Trees are an easily understandable and transparent method for predicting or classifying new records</a:t>
            </a:r>
          </a:p>
          <a:p>
            <a:pPr eaLnBrk="1" hangingPunct="1">
              <a:lnSpc>
                <a:spcPct val="90000"/>
              </a:lnSpc>
            </a:pPr>
            <a:r>
              <a:rPr lang="en-US" altLang="en-US" dirty="0"/>
              <a:t>A single tree is a graphical representation of a set of rules</a:t>
            </a:r>
          </a:p>
          <a:p>
            <a:pPr eaLnBrk="1" hangingPunct="1">
              <a:lnSpc>
                <a:spcPct val="90000"/>
              </a:lnSpc>
            </a:pPr>
            <a:r>
              <a:rPr lang="en-US" altLang="en-US" dirty="0"/>
              <a:t>Tree growth must be stopped to avoid overfitting of the training data – cross-validation (CV) helps you pick the right </a:t>
            </a:r>
            <a:r>
              <a:rPr lang="en-US" altLang="en-US" dirty="0">
                <a:latin typeface="Courier New" pitchFamily="49" charset="0"/>
                <a:cs typeface="Courier New" pitchFamily="49" charset="0"/>
              </a:rPr>
              <a:t>cp</a:t>
            </a:r>
            <a:r>
              <a:rPr lang="en-US" altLang="en-US" dirty="0"/>
              <a:t> level to stop tree growth – </a:t>
            </a:r>
            <a:r>
              <a:rPr lang="en-US" altLang="en-US" i="1" dirty="0"/>
              <a:t>will cover CV later if time</a:t>
            </a:r>
          </a:p>
          <a:p>
            <a:pPr eaLnBrk="1" hangingPunct="1">
              <a:lnSpc>
                <a:spcPct val="90000"/>
              </a:lnSpc>
            </a:pPr>
            <a:r>
              <a:rPr lang="en-US" altLang="en-US" dirty="0"/>
              <a:t>Ensembles (random forests, boosting) improve predictive performance, but you lose interpretability and the rules embodied in a single tree</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10/21/2018</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77</a:t>
            </a:r>
            <a:endParaRPr lang="en-US" dirty="0"/>
          </a:p>
        </p:txBody>
      </p:sp>
    </p:spTree>
    <p:extLst>
      <p:ext uri="{BB962C8B-B14F-4D97-AF65-F5344CB8AC3E}">
        <p14:creationId xmlns:p14="http://schemas.microsoft.com/office/powerpoint/2010/main" val="2420561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3277295-FD88-4A00-A9C7-1FD3DC493727}"/>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E713042C-1E26-445F-ACF3-E8432C728EDB}"/>
              </a:ext>
            </a:extLst>
          </p:cNvPr>
          <p:cNvSpPr>
            <a:spLocks noGrp="1"/>
          </p:cNvSpPr>
          <p:nvPr>
            <p:ph type="title"/>
          </p:nvPr>
        </p:nvSpPr>
        <p:spPr/>
        <p:txBody>
          <a:bodyPr/>
          <a:lstStyle/>
          <a:p>
            <a:r>
              <a:rPr lang="en-US" dirty="0"/>
              <a:t>Advantages of Decision Trees</a:t>
            </a:r>
          </a:p>
        </p:txBody>
      </p:sp>
      <p:sp>
        <p:nvSpPr>
          <p:cNvPr id="4" name="Slide Number Placeholder 3">
            <a:extLst>
              <a:ext uri="{FF2B5EF4-FFF2-40B4-BE49-F238E27FC236}">
                <a16:creationId xmlns:a16="http://schemas.microsoft.com/office/drawing/2014/main" xmlns="" id="{36191873-DABC-4FDD-8172-6BE8E9190282}"/>
              </a:ext>
            </a:extLst>
          </p:cNvPr>
          <p:cNvSpPr>
            <a:spLocks noGrp="1"/>
          </p:cNvSpPr>
          <p:nvPr>
            <p:ph type="sldNum" sz="quarter" idx="12"/>
          </p:nvPr>
        </p:nvSpPr>
        <p:spPr/>
        <p:txBody>
          <a:bodyPr/>
          <a:lstStyle/>
          <a:p>
            <a:fld id="{37290FF7-652B-4475-AEAB-8B1A5D23AE09}" type="slidenum">
              <a:rPr lang="en-US" smtClean="0"/>
              <a:t>5</a:t>
            </a:fld>
            <a:endParaRPr lang="en-US"/>
          </a:p>
        </p:txBody>
      </p:sp>
      <p:sp>
        <p:nvSpPr>
          <p:cNvPr id="5" name="Footer Placeholder 4">
            <a:extLst>
              <a:ext uri="{FF2B5EF4-FFF2-40B4-BE49-F238E27FC236}">
                <a16:creationId xmlns:a16="http://schemas.microsoft.com/office/drawing/2014/main" xmlns="" id="{C28DDDC0-E0EA-4DD9-81AA-7500E75CD12C}"/>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xmlns="" id="{E376388E-9950-4701-A4E8-03EC1111D9C2}"/>
              </a:ext>
            </a:extLst>
          </p:cNvPr>
          <p:cNvSpPr txBox="1"/>
          <p:nvPr/>
        </p:nvSpPr>
        <p:spPr>
          <a:xfrm>
            <a:off x="628650" y="1447800"/>
            <a:ext cx="7554760" cy="1754326"/>
          </a:xfrm>
          <a:prstGeom prst="rect">
            <a:avLst/>
          </a:prstGeom>
          <a:noFill/>
        </p:spPr>
        <p:txBody>
          <a:bodyPr wrap="none" rtlCol="0">
            <a:spAutoFit/>
          </a:bodyPr>
          <a:lstStyle/>
          <a:p>
            <a:pPr marL="285750" indent="-285750">
              <a:buFont typeface="Arial" panose="020B0604020202020204" pitchFamily="34" charset="0"/>
              <a:buChar char="•"/>
            </a:pPr>
            <a:r>
              <a:rPr lang="en-US" dirty="0"/>
              <a:t>Understandable, rules are human readable; executives love looking at them</a:t>
            </a:r>
          </a:p>
          <a:p>
            <a:pPr marL="285750" indent="-285750">
              <a:buFont typeface="Arial" panose="020B0604020202020204" pitchFamily="34" charset="0"/>
              <a:buChar char="•"/>
            </a:pPr>
            <a:r>
              <a:rPr lang="en-US" dirty="0"/>
              <a:t>Light weight, fast</a:t>
            </a:r>
          </a:p>
          <a:p>
            <a:pPr marL="285750" indent="-285750">
              <a:buFont typeface="Arial" panose="020B0604020202020204" pitchFamily="34" charset="0"/>
              <a:buChar char="•"/>
            </a:pPr>
            <a:r>
              <a:rPr lang="en-US" dirty="0"/>
              <a:t>Easy to implement…logic can be built in Excel even</a:t>
            </a:r>
          </a:p>
          <a:p>
            <a:pPr marL="285750" indent="-285750">
              <a:buFont typeface="Arial" panose="020B0604020202020204" pitchFamily="34" charset="0"/>
              <a:buChar char="•"/>
            </a:pPr>
            <a:r>
              <a:rPr lang="en-US" dirty="0"/>
              <a:t>Variable selection is automatic</a:t>
            </a:r>
          </a:p>
          <a:p>
            <a:pPr marL="285750" indent="-285750">
              <a:buFont typeface="Arial" panose="020B0604020202020204" pitchFamily="34" charset="0"/>
              <a:buChar char="•"/>
            </a:pPr>
            <a:r>
              <a:rPr lang="en-US" dirty="0"/>
              <a:t>No assumptions of data </a:t>
            </a:r>
          </a:p>
          <a:p>
            <a:pPr marL="285750" indent="-285750">
              <a:buFont typeface="Arial" panose="020B0604020202020204" pitchFamily="34" charset="0"/>
              <a:buChar char="•"/>
            </a:pPr>
            <a:r>
              <a:rPr lang="en-US" dirty="0"/>
              <a:t>Works with minimal data preprocessing</a:t>
            </a:r>
          </a:p>
        </p:txBody>
      </p:sp>
    </p:spTree>
    <p:extLst>
      <p:ext uri="{BB962C8B-B14F-4D97-AF65-F5344CB8AC3E}">
        <p14:creationId xmlns:p14="http://schemas.microsoft.com/office/powerpoint/2010/main" val="304402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3277295-FD88-4A00-A9C7-1FD3DC493727}"/>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E713042C-1E26-445F-ACF3-E8432C728EDB}"/>
              </a:ext>
            </a:extLst>
          </p:cNvPr>
          <p:cNvSpPr>
            <a:spLocks noGrp="1"/>
          </p:cNvSpPr>
          <p:nvPr>
            <p:ph type="title"/>
          </p:nvPr>
        </p:nvSpPr>
        <p:spPr/>
        <p:txBody>
          <a:bodyPr/>
          <a:lstStyle/>
          <a:p>
            <a:r>
              <a:rPr lang="en-US" dirty="0"/>
              <a:t>Disadvantages of Decision Trees</a:t>
            </a:r>
          </a:p>
        </p:txBody>
      </p:sp>
      <p:sp>
        <p:nvSpPr>
          <p:cNvPr id="4" name="Slide Number Placeholder 3">
            <a:extLst>
              <a:ext uri="{FF2B5EF4-FFF2-40B4-BE49-F238E27FC236}">
                <a16:creationId xmlns:a16="http://schemas.microsoft.com/office/drawing/2014/main" xmlns="" id="{36191873-DABC-4FDD-8172-6BE8E9190282}"/>
              </a:ext>
            </a:extLst>
          </p:cNvPr>
          <p:cNvSpPr>
            <a:spLocks noGrp="1"/>
          </p:cNvSpPr>
          <p:nvPr>
            <p:ph type="sldNum" sz="quarter" idx="12"/>
          </p:nvPr>
        </p:nvSpPr>
        <p:spPr/>
        <p:txBody>
          <a:bodyPr/>
          <a:lstStyle/>
          <a:p>
            <a:fld id="{37290FF7-652B-4475-AEAB-8B1A5D23AE09}" type="slidenum">
              <a:rPr lang="en-US" smtClean="0"/>
              <a:t>6</a:t>
            </a:fld>
            <a:endParaRPr lang="en-US"/>
          </a:p>
        </p:txBody>
      </p:sp>
      <p:sp>
        <p:nvSpPr>
          <p:cNvPr id="5" name="Footer Placeholder 4">
            <a:extLst>
              <a:ext uri="{FF2B5EF4-FFF2-40B4-BE49-F238E27FC236}">
                <a16:creationId xmlns:a16="http://schemas.microsoft.com/office/drawing/2014/main" xmlns="" id="{C28DDDC0-E0EA-4DD9-81AA-7500E75CD12C}"/>
              </a:ext>
            </a:extLst>
          </p:cNvPr>
          <p:cNvSpPr>
            <a:spLocks noGrp="1"/>
          </p:cNvSpPr>
          <p:nvPr>
            <p:ph type="ftr" sz="quarter" idx="3"/>
          </p:nvPr>
        </p:nvSpPr>
        <p:spPr/>
        <p:txBody>
          <a:bodyPr/>
          <a:lstStyle/>
          <a:p>
            <a:r>
              <a:rPr lang="en-US"/>
              <a:t>Kwartler CSCI S-96</a:t>
            </a:r>
            <a:endParaRPr lang="en-US" dirty="0"/>
          </a:p>
        </p:txBody>
      </p:sp>
      <p:sp>
        <p:nvSpPr>
          <p:cNvPr id="6" name="TextBox 5">
            <a:extLst>
              <a:ext uri="{FF2B5EF4-FFF2-40B4-BE49-F238E27FC236}">
                <a16:creationId xmlns:a16="http://schemas.microsoft.com/office/drawing/2014/main" xmlns="" id="{E376388E-9950-4701-A4E8-03EC1111D9C2}"/>
              </a:ext>
            </a:extLst>
          </p:cNvPr>
          <p:cNvSpPr txBox="1"/>
          <p:nvPr/>
        </p:nvSpPr>
        <p:spPr>
          <a:xfrm>
            <a:off x="304801" y="1447800"/>
            <a:ext cx="8610600" cy="646331"/>
          </a:xfrm>
          <a:prstGeom prst="rect">
            <a:avLst/>
          </a:prstGeom>
          <a:noFill/>
        </p:spPr>
        <p:txBody>
          <a:bodyPr wrap="square" rtlCol="0">
            <a:spAutoFit/>
          </a:bodyPr>
          <a:lstStyle/>
          <a:p>
            <a:pPr marL="285750" indent="-285750">
              <a:buFont typeface="Arial" panose="020B0604020202020204" pitchFamily="34" charset="0"/>
              <a:buChar char="•"/>
            </a:pPr>
            <a:r>
              <a:rPr lang="en-US" dirty="0"/>
              <a:t>Overfitting!!  You could create rules down to individual records so you get perfect accuracy (100% purity in each section).  This wouldn’t generalize to new unseen data.</a:t>
            </a:r>
          </a:p>
        </p:txBody>
      </p:sp>
      <p:pic>
        <p:nvPicPr>
          <p:cNvPr id="7" name="Content Placeholder 6" descr="CT-overfit.jpg">
            <a:extLst>
              <a:ext uri="{FF2B5EF4-FFF2-40B4-BE49-F238E27FC236}">
                <a16:creationId xmlns:a16="http://schemas.microsoft.com/office/drawing/2014/main" xmlns="" id="{7460A824-A029-43F7-A94F-8FB224A6FABD}"/>
              </a:ext>
            </a:extLst>
          </p:cNvPr>
          <p:cNvPicPr>
            <a:picLocks noChangeAspect="1"/>
          </p:cNvPicPr>
          <p:nvPr/>
        </p:nvPicPr>
        <p:blipFill>
          <a:blip r:embed="rId2" cstate="print"/>
          <a:srcRect/>
          <a:stretch>
            <a:fillRect/>
          </a:stretch>
        </p:blipFill>
        <p:spPr>
          <a:xfrm>
            <a:off x="1752600" y="2127327"/>
            <a:ext cx="5113337" cy="3154098"/>
          </a:xfrm>
          <a:prstGeom prst="rect">
            <a:avLst/>
          </a:prstGeom>
        </p:spPr>
      </p:pic>
      <p:sp>
        <p:nvSpPr>
          <p:cNvPr id="8" name="TextBox 7">
            <a:extLst>
              <a:ext uri="{FF2B5EF4-FFF2-40B4-BE49-F238E27FC236}">
                <a16:creationId xmlns:a16="http://schemas.microsoft.com/office/drawing/2014/main" xmlns="" id="{586C48ED-3BE1-45C7-B4A2-7F7E1ED3F078}"/>
              </a:ext>
            </a:extLst>
          </p:cNvPr>
          <p:cNvSpPr txBox="1"/>
          <p:nvPr/>
        </p:nvSpPr>
        <p:spPr>
          <a:xfrm>
            <a:off x="304799" y="5314621"/>
            <a:ext cx="8729545" cy="93377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sz="1800" i="0" dirty="0"/>
              <a:t>This is why having a training, test and holdout partition is important when making a decision tree.  In production it is also important to review results of a model periodically to ensure the historical patterns aren’t evolving.</a:t>
            </a:r>
          </a:p>
        </p:txBody>
      </p:sp>
    </p:spTree>
    <p:extLst>
      <p:ext uri="{BB962C8B-B14F-4D97-AF65-F5344CB8AC3E}">
        <p14:creationId xmlns:p14="http://schemas.microsoft.com/office/powerpoint/2010/main" val="3331017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2"/>
          <p:cNvSpPr>
            <a:spLocks noGrp="1"/>
          </p:cNvSpPr>
          <p:nvPr>
            <p:ph type="title"/>
          </p:nvPr>
        </p:nvSpPr>
        <p:spPr/>
        <p:txBody>
          <a:bodyPr/>
          <a:lstStyle/>
          <a:p>
            <a:pPr eaLnBrk="1" hangingPunct="1"/>
            <a:r>
              <a:rPr lang="en-US" altLang="en-US"/>
              <a:t>Recursive Partitioning Steps</a:t>
            </a:r>
          </a:p>
        </p:txBody>
      </p:sp>
      <p:sp>
        <p:nvSpPr>
          <p:cNvPr id="13315" name="Content Placeholder 3"/>
          <p:cNvSpPr>
            <a:spLocks noGrp="1"/>
          </p:cNvSpPr>
          <p:nvPr>
            <p:ph sz="quarter" idx="1"/>
          </p:nvPr>
        </p:nvSpPr>
        <p:spPr>
          <a:xfrm>
            <a:off x="533400" y="1752600"/>
            <a:ext cx="8153400" cy="4572000"/>
          </a:xfrm>
        </p:spPr>
        <p:txBody>
          <a:bodyPr/>
          <a:lstStyle/>
          <a:p>
            <a:pPr eaLnBrk="1" hangingPunct="1"/>
            <a:r>
              <a:rPr lang="en-US" altLang="en-US" dirty="0"/>
              <a:t>Pick one of the predictor variables, </a:t>
            </a:r>
            <a:r>
              <a:rPr lang="en-US" altLang="en-US" i="1" dirty="0"/>
              <a:t>x</a:t>
            </a:r>
            <a:r>
              <a:rPr lang="en-US" altLang="en-US" baseline="-25000" dirty="0"/>
              <a:t>i</a:t>
            </a:r>
            <a:endParaRPr lang="en-US" altLang="en-US" dirty="0"/>
          </a:p>
          <a:p>
            <a:pPr eaLnBrk="1" hangingPunct="1"/>
            <a:r>
              <a:rPr lang="en-US" altLang="en-US" dirty="0"/>
              <a:t>Pick a value of </a:t>
            </a:r>
            <a:r>
              <a:rPr lang="en-US" altLang="en-US" i="1" dirty="0"/>
              <a:t>x</a:t>
            </a:r>
            <a:r>
              <a:rPr lang="en-US" altLang="en-US" baseline="-25000" dirty="0"/>
              <a:t>i, </a:t>
            </a:r>
            <a:r>
              <a:rPr lang="en-US" altLang="en-US" dirty="0"/>
              <a:t>say </a:t>
            </a:r>
            <a:r>
              <a:rPr lang="en-US" altLang="en-US" i="1" dirty="0" err="1"/>
              <a:t>s</a:t>
            </a:r>
            <a:r>
              <a:rPr lang="en-US" altLang="en-US" baseline="-25000" dirty="0" err="1"/>
              <a:t>i</a:t>
            </a:r>
            <a:r>
              <a:rPr lang="en-US" altLang="en-US" dirty="0"/>
              <a:t>, that divides the training data into two (not necessarily equal) portions</a:t>
            </a:r>
          </a:p>
          <a:p>
            <a:pPr eaLnBrk="1" hangingPunct="1"/>
            <a:r>
              <a:rPr lang="en-US" altLang="en-US" dirty="0"/>
              <a:t>Measure how “pure” or homogeneous each of the resulting portions is</a:t>
            </a:r>
          </a:p>
          <a:p>
            <a:pPr lvl="1" eaLnBrk="1" hangingPunct="1">
              <a:buFont typeface="Wingdings 2" pitchFamily="18" charset="2"/>
              <a:buNone/>
            </a:pPr>
            <a:r>
              <a:rPr lang="en-US" altLang="en-US" sz="2000" dirty="0"/>
              <a:t>“Pure” = containing records of mostly one class (or, for prediction, records with similar outcome values)</a:t>
            </a:r>
          </a:p>
          <a:p>
            <a:pPr eaLnBrk="1" hangingPunct="1"/>
            <a:r>
              <a:rPr lang="en-US" altLang="en-US" dirty="0"/>
              <a:t>Algorithm tries different values of </a:t>
            </a:r>
            <a:r>
              <a:rPr lang="en-US" altLang="en-US" i="1" dirty="0"/>
              <a:t>x</a:t>
            </a:r>
            <a:r>
              <a:rPr lang="en-US" altLang="en-US" baseline="-25000" dirty="0"/>
              <a:t>i, </a:t>
            </a:r>
            <a:r>
              <a:rPr lang="en-US" altLang="en-US" dirty="0"/>
              <a:t>and </a:t>
            </a:r>
            <a:r>
              <a:rPr lang="en-US" altLang="en-US" i="1" dirty="0" err="1"/>
              <a:t>s</a:t>
            </a:r>
            <a:r>
              <a:rPr lang="en-US" altLang="en-US" baseline="-25000" dirty="0" err="1"/>
              <a:t>i</a:t>
            </a:r>
            <a:r>
              <a:rPr lang="en-US" altLang="en-US" baseline="-25000" dirty="0"/>
              <a:t> </a:t>
            </a:r>
            <a:r>
              <a:rPr lang="en-US" altLang="en-US" dirty="0"/>
              <a:t>to maximize purity in initial split</a:t>
            </a:r>
          </a:p>
          <a:p>
            <a:pPr eaLnBrk="1" hangingPunct="1"/>
            <a:r>
              <a:rPr lang="en-US" altLang="en-US" dirty="0"/>
              <a:t>After you get a “maximum purity” split, repeat the process for a second split (on any variable), and so on</a:t>
            </a:r>
          </a:p>
        </p:txBody>
      </p:sp>
      <p:sp>
        <p:nvSpPr>
          <p:cNvPr id="4" name="Date Placeholder 4"/>
          <p:cNvSpPr>
            <a:spLocks noGrp="1"/>
          </p:cNvSpPr>
          <p:nvPr>
            <p:ph type="dt" sz="half" idx="10"/>
          </p:nvPr>
        </p:nvSpPr>
        <p:spPr>
          <a:xfrm>
            <a:off x="628650" y="6356351"/>
            <a:ext cx="2057400" cy="365125"/>
          </a:xfrm>
        </p:spPr>
        <p:txBody>
          <a:bodyPr/>
          <a:lstStyle/>
          <a:p>
            <a:fld id="{9B19E99B-5349-415A-8E56-8E989211A366}" type="datetime1">
              <a:rPr lang="en-US" smtClean="0"/>
              <a:t>10/21/2018</a:t>
            </a:fld>
            <a:endParaRPr lang="en-US"/>
          </a:p>
        </p:txBody>
      </p:sp>
      <p:sp>
        <p:nvSpPr>
          <p:cNvPr id="5" name="Footer Placeholder 5"/>
          <p:cNvSpPr>
            <a:spLocks noGrp="1"/>
          </p:cNvSpPr>
          <p:nvPr>
            <p:ph type="ftr" sz="quarter" idx="3"/>
          </p:nvPr>
        </p:nvSpPr>
        <p:spPr>
          <a:xfrm>
            <a:off x="3028950" y="6356351"/>
            <a:ext cx="3086100" cy="365125"/>
          </a:xfrm>
        </p:spPr>
        <p:txBody>
          <a:bodyPr vert="horz" lIns="91440" tIns="45720" rIns="91440" bIns="45720" rtlCol="0" anchor="ctr"/>
          <a:lstStyle/>
          <a:p>
            <a:pPr algn="ctr" defTabSz="914400"/>
            <a:r>
              <a:rPr lang="en-US" sz="900">
                <a:solidFill>
                  <a:schemeClr val="tx1">
                    <a:tint val="75000"/>
                  </a:schemeClr>
                </a:solidFill>
              </a:rPr>
              <a:t>Kwartler CSCI S-96</a:t>
            </a:r>
            <a:endParaRPr lang="en-US" sz="900" dirty="0">
              <a:solidFill>
                <a:schemeClr val="tx1">
                  <a:tint val="75000"/>
                </a:schemeClr>
              </a:solidFill>
            </a:endParaRPr>
          </a:p>
        </p:txBody>
      </p:sp>
      <p:sp>
        <p:nvSpPr>
          <p:cNvPr id="6" name="Slide Number Placeholder 6"/>
          <p:cNvSpPr>
            <a:spLocks noGrp="1"/>
          </p:cNvSpPr>
          <p:nvPr>
            <p:ph type="sldNum" sz="quarter" idx="12"/>
          </p:nvPr>
        </p:nvSpPr>
        <p:spPr>
          <a:xfrm>
            <a:off x="6457950" y="6356351"/>
            <a:ext cx="857250" cy="365125"/>
          </a:xfrm>
        </p:spPr>
        <p:txBody>
          <a:bodyPr/>
          <a:lstStyle/>
          <a:p>
            <a:r>
              <a:rPr lang="en-US" dirty="0" smtClean="0"/>
              <a:t>43</a:t>
            </a:r>
            <a:endParaRPr lang="en-US" dirty="0"/>
          </a:p>
        </p:txBody>
      </p:sp>
    </p:spTree>
    <p:extLst>
      <p:ext uri="{BB962C8B-B14F-4D97-AF65-F5344CB8AC3E}">
        <p14:creationId xmlns:p14="http://schemas.microsoft.com/office/powerpoint/2010/main" val="4069771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C1E04CA-2A57-4713-853C-788369A13485}"/>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5076A9AB-36A3-4EEE-BABE-564991106A82}"/>
              </a:ext>
            </a:extLst>
          </p:cNvPr>
          <p:cNvSpPr>
            <a:spLocks noGrp="1"/>
          </p:cNvSpPr>
          <p:nvPr>
            <p:ph type="title"/>
          </p:nvPr>
        </p:nvSpPr>
        <p:spPr/>
        <p:txBody>
          <a:bodyPr/>
          <a:lstStyle/>
          <a:p>
            <a:r>
              <a:rPr lang="en-US" dirty="0"/>
              <a:t>Suppose this is our data</a:t>
            </a:r>
          </a:p>
        </p:txBody>
      </p:sp>
      <p:sp>
        <p:nvSpPr>
          <p:cNvPr id="4" name="Slide Number Placeholder 3">
            <a:extLst>
              <a:ext uri="{FF2B5EF4-FFF2-40B4-BE49-F238E27FC236}">
                <a16:creationId xmlns:a16="http://schemas.microsoft.com/office/drawing/2014/main" xmlns="" id="{3AA16FB6-4158-4A32-8D9D-2F3422374E78}"/>
              </a:ext>
            </a:extLst>
          </p:cNvPr>
          <p:cNvSpPr>
            <a:spLocks noGrp="1"/>
          </p:cNvSpPr>
          <p:nvPr>
            <p:ph type="sldNum" sz="quarter" idx="12"/>
          </p:nvPr>
        </p:nvSpPr>
        <p:spPr/>
        <p:txBody>
          <a:bodyPr/>
          <a:lstStyle/>
          <a:p>
            <a:fld id="{37290FF7-652B-4475-AEAB-8B1A5D23AE09}" type="slidenum">
              <a:rPr lang="en-US" smtClean="0"/>
              <a:t>8</a:t>
            </a:fld>
            <a:endParaRPr lang="en-US"/>
          </a:p>
        </p:txBody>
      </p:sp>
      <p:sp>
        <p:nvSpPr>
          <p:cNvPr id="5" name="Footer Placeholder 4">
            <a:extLst>
              <a:ext uri="{FF2B5EF4-FFF2-40B4-BE49-F238E27FC236}">
                <a16:creationId xmlns:a16="http://schemas.microsoft.com/office/drawing/2014/main" xmlns=""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609B832-5D0A-4804-B6E6-D6F066F912D5}"/>
              </a:ext>
            </a:extLst>
          </p:cNvPr>
          <p:cNvSpPr txBox="1"/>
          <p:nvPr/>
        </p:nvSpPr>
        <p:spPr>
          <a:xfrm>
            <a:off x="304799" y="5638800"/>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Let’s classify offer acceptance among real bank customers using a decision tree.  Green means they accepted the offer to open a new deposit account.</a:t>
            </a:r>
          </a:p>
        </p:txBody>
      </p:sp>
      <p:pic>
        <p:nvPicPr>
          <p:cNvPr id="8" name="Picture 7">
            <a:extLst>
              <a:ext uri="{FF2B5EF4-FFF2-40B4-BE49-F238E27FC236}">
                <a16:creationId xmlns:a16="http://schemas.microsoft.com/office/drawing/2014/main" xmlns="" id="{164CECB3-DD05-4052-BCF4-56235F8AD871}"/>
              </a:ext>
            </a:extLst>
          </p:cNvPr>
          <p:cNvPicPr>
            <a:picLocks noChangeAspect="1"/>
          </p:cNvPicPr>
          <p:nvPr/>
        </p:nvPicPr>
        <p:blipFill>
          <a:blip r:embed="rId2"/>
          <a:stretch>
            <a:fillRect/>
          </a:stretch>
        </p:blipFill>
        <p:spPr>
          <a:xfrm>
            <a:off x="2160063" y="1136804"/>
            <a:ext cx="4823875" cy="4468511"/>
          </a:xfrm>
          <a:prstGeom prst="rect">
            <a:avLst/>
          </a:prstGeom>
        </p:spPr>
      </p:pic>
      <p:sp>
        <p:nvSpPr>
          <p:cNvPr id="10" name="TextBox 9">
            <a:extLst>
              <a:ext uri="{FF2B5EF4-FFF2-40B4-BE49-F238E27FC236}">
                <a16:creationId xmlns:a16="http://schemas.microsoft.com/office/drawing/2014/main" xmlns="" id="{1526015B-07AA-47E7-9557-22A116676EDC}"/>
              </a:ext>
            </a:extLst>
          </p:cNvPr>
          <p:cNvSpPr txBox="1"/>
          <p:nvPr/>
        </p:nvSpPr>
        <p:spPr>
          <a:xfrm>
            <a:off x="5474728" y="6033915"/>
            <a:ext cx="3680944" cy="276999"/>
          </a:xfrm>
          <a:prstGeom prst="rect">
            <a:avLst/>
          </a:prstGeom>
          <a:noFill/>
        </p:spPr>
        <p:txBody>
          <a:bodyPr wrap="none" rtlCol="0">
            <a:spAutoFit/>
          </a:bodyPr>
          <a:lstStyle/>
          <a:p>
            <a:r>
              <a:rPr lang="en-US" sz="1200" dirty="0"/>
              <a:t>https://archive.ics.uci.edu/ml/datasets/bank+marketing</a:t>
            </a:r>
          </a:p>
        </p:txBody>
      </p:sp>
    </p:spTree>
    <p:extLst>
      <p:ext uri="{BB962C8B-B14F-4D97-AF65-F5344CB8AC3E}">
        <p14:creationId xmlns:p14="http://schemas.microsoft.com/office/powerpoint/2010/main" val="19186792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FC1E04CA-2A57-4713-853C-788369A13485}"/>
              </a:ext>
            </a:extLst>
          </p:cNvPr>
          <p:cNvSpPr>
            <a:spLocks noGrp="1"/>
          </p:cNvSpPr>
          <p:nvPr>
            <p:ph type="dt" sz="half" idx="10"/>
          </p:nvPr>
        </p:nvSpPr>
        <p:spPr/>
        <p:txBody>
          <a:bodyPr/>
          <a:lstStyle/>
          <a:p>
            <a:fld id="{6700A58B-DD98-43D0-B791-721480A02982}" type="datetime1">
              <a:rPr lang="en-US" smtClean="0"/>
              <a:t>10/21/2018</a:t>
            </a:fld>
            <a:endParaRPr lang="en-US"/>
          </a:p>
        </p:txBody>
      </p:sp>
      <p:sp>
        <p:nvSpPr>
          <p:cNvPr id="3" name="Title 2">
            <a:extLst>
              <a:ext uri="{FF2B5EF4-FFF2-40B4-BE49-F238E27FC236}">
                <a16:creationId xmlns:a16="http://schemas.microsoft.com/office/drawing/2014/main" xmlns="" id="{5076A9AB-36A3-4EEE-BABE-564991106A82}"/>
              </a:ext>
            </a:extLst>
          </p:cNvPr>
          <p:cNvSpPr>
            <a:spLocks noGrp="1"/>
          </p:cNvSpPr>
          <p:nvPr>
            <p:ph type="title"/>
          </p:nvPr>
        </p:nvSpPr>
        <p:spPr/>
        <p:txBody>
          <a:bodyPr/>
          <a:lstStyle/>
          <a:p>
            <a:r>
              <a:rPr lang="en-US" dirty="0"/>
              <a:t>Suppose this is our data</a:t>
            </a:r>
          </a:p>
        </p:txBody>
      </p:sp>
      <p:sp>
        <p:nvSpPr>
          <p:cNvPr id="4" name="Slide Number Placeholder 3">
            <a:extLst>
              <a:ext uri="{FF2B5EF4-FFF2-40B4-BE49-F238E27FC236}">
                <a16:creationId xmlns:a16="http://schemas.microsoft.com/office/drawing/2014/main" xmlns="" id="{3AA16FB6-4158-4A32-8D9D-2F3422374E78}"/>
              </a:ext>
            </a:extLst>
          </p:cNvPr>
          <p:cNvSpPr>
            <a:spLocks noGrp="1"/>
          </p:cNvSpPr>
          <p:nvPr>
            <p:ph type="sldNum" sz="quarter" idx="12"/>
          </p:nvPr>
        </p:nvSpPr>
        <p:spPr/>
        <p:txBody>
          <a:bodyPr/>
          <a:lstStyle/>
          <a:p>
            <a:fld id="{37290FF7-652B-4475-AEAB-8B1A5D23AE09}" type="slidenum">
              <a:rPr lang="en-US" smtClean="0"/>
              <a:t>9</a:t>
            </a:fld>
            <a:endParaRPr lang="en-US"/>
          </a:p>
        </p:txBody>
      </p:sp>
      <p:sp>
        <p:nvSpPr>
          <p:cNvPr id="5" name="Footer Placeholder 4">
            <a:extLst>
              <a:ext uri="{FF2B5EF4-FFF2-40B4-BE49-F238E27FC236}">
                <a16:creationId xmlns:a16="http://schemas.microsoft.com/office/drawing/2014/main" xmlns="" id="{291E5D14-35C4-47B4-8329-C07921D097DB}"/>
              </a:ext>
            </a:extLst>
          </p:cNvPr>
          <p:cNvSpPr>
            <a:spLocks noGrp="1"/>
          </p:cNvSpPr>
          <p:nvPr>
            <p:ph type="ftr" sz="quarter" idx="3"/>
          </p:nvPr>
        </p:nvSpPr>
        <p:spPr/>
        <p:txBody>
          <a:bodyPr/>
          <a:lstStyle/>
          <a:p>
            <a:r>
              <a:rPr lang="en-US"/>
              <a:t>Kwartler CSCI S-96</a:t>
            </a:r>
            <a:endParaRPr lang="en-US" dirty="0"/>
          </a:p>
        </p:txBody>
      </p:sp>
      <p:sp>
        <p:nvSpPr>
          <p:cNvPr id="7" name="TextBox 6">
            <a:extLst>
              <a:ext uri="{FF2B5EF4-FFF2-40B4-BE49-F238E27FC236}">
                <a16:creationId xmlns:a16="http://schemas.microsoft.com/office/drawing/2014/main" xmlns="" id="{0609B832-5D0A-4804-B6E6-D6F066F912D5}"/>
              </a:ext>
            </a:extLst>
          </p:cNvPr>
          <p:cNvSpPr txBox="1"/>
          <p:nvPr/>
        </p:nvSpPr>
        <p:spPr>
          <a:xfrm>
            <a:off x="304799" y="5901397"/>
            <a:ext cx="8729545" cy="4244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sz="1400" 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i="0" dirty="0"/>
              <a:t>There are a lot of accepted offers with account holders of duration &gt;635 days </a:t>
            </a:r>
          </a:p>
        </p:txBody>
      </p:sp>
      <p:pic>
        <p:nvPicPr>
          <p:cNvPr id="6" name="Picture 5">
            <a:extLst>
              <a:ext uri="{FF2B5EF4-FFF2-40B4-BE49-F238E27FC236}">
                <a16:creationId xmlns:a16="http://schemas.microsoft.com/office/drawing/2014/main" xmlns="" id="{913E9976-E815-41DA-9D6F-726DB1BE2803}"/>
              </a:ext>
            </a:extLst>
          </p:cNvPr>
          <p:cNvPicPr>
            <a:picLocks noChangeAspect="1"/>
          </p:cNvPicPr>
          <p:nvPr/>
        </p:nvPicPr>
        <p:blipFill>
          <a:blip r:embed="rId2"/>
          <a:stretch>
            <a:fillRect/>
          </a:stretch>
        </p:blipFill>
        <p:spPr>
          <a:xfrm>
            <a:off x="2043729" y="1047124"/>
            <a:ext cx="5056542" cy="4763753"/>
          </a:xfrm>
          <a:prstGeom prst="rect">
            <a:avLst/>
          </a:prstGeom>
        </p:spPr>
      </p:pic>
      <p:sp>
        <p:nvSpPr>
          <p:cNvPr id="8" name="Rectangle 7">
            <a:extLst>
              <a:ext uri="{FF2B5EF4-FFF2-40B4-BE49-F238E27FC236}">
                <a16:creationId xmlns:a16="http://schemas.microsoft.com/office/drawing/2014/main" xmlns="" id="{C6EEC20D-2CE4-4DF4-B1B4-01D235023EEC}"/>
              </a:ext>
            </a:extLst>
          </p:cNvPr>
          <p:cNvSpPr/>
          <p:nvPr/>
        </p:nvSpPr>
        <p:spPr>
          <a:xfrm>
            <a:off x="7100271" y="1981200"/>
            <a:ext cx="1934073" cy="533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Purity = 6 accepted among 8 offers</a:t>
            </a:r>
          </a:p>
        </p:txBody>
      </p:sp>
    </p:spTree>
    <p:extLst>
      <p:ext uri="{BB962C8B-B14F-4D97-AF65-F5344CB8AC3E}">
        <p14:creationId xmlns:p14="http://schemas.microsoft.com/office/powerpoint/2010/main" val="105033231"/>
      </p:ext>
    </p:extLst>
  </p:cSld>
  <p:clrMapOvr>
    <a:masterClrMapping/>
  </p:clrMapOvr>
</p:sld>
</file>

<file path=ppt/theme/theme1.xml><?xml version="1.0" encoding="utf-8"?>
<a:theme xmlns:a="http://schemas.openxmlformats.org/drawingml/2006/main" name="1_Office Theme">
  <a:themeElements>
    <a:clrScheme name="Harvard">
      <a:dk1>
        <a:sysClr val="windowText" lastClr="000000"/>
      </a:dk1>
      <a:lt1>
        <a:sysClr val="window" lastClr="FFFFFF"/>
      </a:lt1>
      <a:dk2>
        <a:srgbClr val="44546A"/>
      </a:dk2>
      <a:lt2>
        <a:srgbClr val="E7E6E6"/>
      </a:lt2>
      <a:accent1>
        <a:srgbClr val="A51C30"/>
      </a:accent1>
      <a:accent2>
        <a:srgbClr val="8C8179"/>
      </a:accent2>
      <a:accent3>
        <a:srgbClr val="293352"/>
      </a:accent3>
      <a:accent4>
        <a:srgbClr val="8996A0"/>
      </a:accent4>
      <a:accent5>
        <a:srgbClr val="BAC5C6"/>
      </a:accent5>
      <a:accent6>
        <a:srgbClr val="4E84C4"/>
      </a:accent6>
      <a:hlink>
        <a:srgbClr val="52854C"/>
      </a:hlink>
      <a:folHlink>
        <a:srgbClr val="E87D1E"/>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2710</TotalTime>
  <Words>2689</Words>
  <Application>Microsoft Office PowerPoint</Application>
  <PresentationFormat>On-screen Show (4:3)</PresentationFormat>
  <Paragraphs>554</Paragraphs>
  <Slides>48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Arial</vt:lpstr>
      <vt:lpstr>Calibri</vt:lpstr>
      <vt:lpstr>Calibri Light</vt:lpstr>
      <vt:lpstr>Consolas</vt:lpstr>
      <vt:lpstr>Courier New</vt:lpstr>
      <vt:lpstr>Open Sans</vt:lpstr>
      <vt:lpstr>Wingdings 2</vt:lpstr>
      <vt:lpstr>1_Office Theme</vt:lpstr>
      <vt:lpstr>Decision Trees &amp;  Random Forests</vt:lpstr>
      <vt:lpstr>Agenda</vt:lpstr>
      <vt:lpstr>Decision Trees</vt:lpstr>
      <vt:lpstr>Key Ideas </vt:lpstr>
      <vt:lpstr>Advantages of Decision Trees</vt:lpstr>
      <vt:lpstr>Disadvantages of Decision Trees</vt:lpstr>
      <vt:lpstr>Recursive Partitioning Steps</vt:lpstr>
      <vt:lpstr>Suppose this is our data</vt:lpstr>
      <vt:lpstr>Suppose this is our data</vt:lpstr>
      <vt:lpstr>Now another view of the data</vt:lpstr>
      <vt:lpstr>With the rule duration  &gt; 635</vt:lpstr>
      <vt:lpstr>New Rule</vt:lpstr>
      <vt:lpstr>PowerPoint Presentation</vt:lpstr>
      <vt:lpstr>2 Rule Tree</vt:lpstr>
      <vt:lpstr>2 Rule Tree</vt:lpstr>
      <vt:lpstr>Let’s drop a new record down our plinko tree</vt:lpstr>
      <vt:lpstr>Let’s drop a new record down our plinko tree</vt:lpstr>
      <vt:lpstr>Let’s drop a new record down our plinko tree</vt:lpstr>
      <vt:lpstr>Let’s drop a new record down our plinko tree</vt:lpstr>
      <vt:lpstr>2 Rule Tree</vt:lpstr>
      <vt:lpstr>Let’s drop another record down our plinko tree</vt:lpstr>
      <vt:lpstr>Let’s drop a new record down our plinko tree</vt:lpstr>
      <vt:lpstr>Let’s drop a new record down our plinko tree</vt:lpstr>
      <vt:lpstr>2 Rule Tree</vt:lpstr>
      <vt:lpstr>How a decision tree really splits data.</vt:lpstr>
      <vt:lpstr>An example of overfitting…</vt:lpstr>
      <vt:lpstr>An example of overfitting…</vt:lpstr>
      <vt:lpstr>An example of overfitting…</vt:lpstr>
      <vt:lpstr>An example of overfitting…</vt:lpstr>
      <vt:lpstr>cp- complexity parameter</vt:lpstr>
      <vt:lpstr>Open 1_Bank Loans Decision Tree.R </vt:lpstr>
      <vt:lpstr>Agenda</vt:lpstr>
      <vt:lpstr>Business Results</vt:lpstr>
      <vt:lpstr>Building a Bridge Example</vt:lpstr>
      <vt:lpstr>Building a Bridge Example</vt:lpstr>
      <vt:lpstr>Building a Bridge Example</vt:lpstr>
      <vt:lpstr>Business Projects get 2 of 3…choose wisely.</vt:lpstr>
      <vt:lpstr>In Data Science Modeling Results are similar </vt:lpstr>
      <vt:lpstr>Modeling Results </vt:lpstr>
      <vt:lpstr>Champion Vs Challenger!</vt:lpstr>
      <vt:lpstr>Agenda</vt:lpstr>
      <vt:lpstr>Random Forests…the Wisdom of the Crowd</vt:lpstr>
      <vt:lpstr>Conditions for Wisdom of Crowds</vt:lpstr>
      <vt:lpstr>Random Forests</vt:lpstr>
      <vt:lpstr>Random Forests</vt:lpstr>
      <vt:lpstr>How a random forest is really grown.</vt:lpstr>
      <vt:lpstr>Open Bank Loans RandomForest REVISED.R</vt:lpstr>
      <vt:lpstr>Summary</vt:lpstr>
    </vt:vector>
  </TitlesOfParts>
  <Company>Liberty Mutual</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Kwartler, Edward</dc:creator>
  <cp:lastModifiedBy>Edward Kwartler</cp:lastModifiedBy>
  <cp:revision>88</cp:revision>
  <dcterms:created xsi:type="dcterms:W3CDTF">2018-05-23T17:24:59Z</dcterms:created>
  <dcterms:modified xsi:type="dcterms:W3CDTF">2018-10-22T03:51:05Z</dcterms:modified>
</cp:coreProperties>
</file>

<file path=docProps/thumbnail.jpeg>
</file>